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sldIdLst>
    <p:sldId id="256" r:id="rId2"/>
    <p:sldId id="276" r:id="rId3"/>
    <p:sldId id="274" r:id="rId4"/>
    <p:sldId id="272" r:id="rId5"/>
    <p:sldId id="259" r:id="rId6"/>
    <p:sldId id="260" r:id="rId7"/>
    <p:sldId id="271" r:id="rId8"/>
    <p:sldId id="261" r:id="rId9"/>
    <p:sldId id="262" r:id="rId10"/>
    <p:sldId id="263" r:id="rId11"/>
    <p:sldId id="264" r:id="rId12"/>
    <p:sldId id="265" r:id="rId13"/>
    <p:sldId id="267" r:id="rId14"/>
    <p:sldId id="268" r:id="rId15"/>
    <p:sldId id="269" r:id="rId16"/>
    <p:sldId id="275" r:id="rId17"/>
    <p:sldId id="270" r:id="rId18"/>
    <p:sldId id="277" r:id="rId19"/>
  </p:sldIdLst>
  <p:sldSz cx="18288000" cy="10287000"/>
  <p:notesSz cx="6858000" cy="9144000"/>
  <p:embeddedFontLst>
    <p:embeddedFont>
      <p:font typeface="Arial MT Pro" panose="020B0604020202020204" charset="0"/>
      <p:regular r:id="rId21"/>
    </p:embeddedFont>
    <p:embeddedFont>
      <p:font typeface="Cambria" panose="02040503050406030204" pitchFamily="18" charset="0"/>
      <p:regular r:id="rId22"/>
      <p:bold r:id="rId23"/>
      <p:italic r:id="rId24"/>
      <p:boldItalic r:id="rId25"/>
    </p:embeddedFont>
    <p:embeddedFont>
      <p:font typeface="Muli" panose="020B0604020202020204" charset="0"/>
      <p:regular r:id="rId26"/>
    </p:embeddedFont>
    <p:embeddedFont>
      <p:font typeface="Muli Bold" panose="020B0604020202020204" charset="0"/>
      <p:regular r:id="rId27"/>
    </p:embeddedFont>
    <p:embeddedFont>
      <p:font typeface="Okomito Bold Italics" panose="020B0604020202020204" charset="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CC00"/>
    <a:srgbClr val="FF9999"/>
    <a:srgbClr val="AB2324"/>
    <a:srgbClr val="F9A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0" d="100"/>
          <a:sy n="70" d="100"/>
        </p:scale>
        <p:origin x="7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hỗ dành sẵn cho Đầu trang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Chỗ dành sẵn cho Ngày tháng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671429-D187-420F-8F75-12087C279EB4}" type="datetimeFigureOut">
              <a:rPr lang="vi-VN" smtClean="0"/>
              <a:t>10/01/2026</a:t>
            </a:fld>
            <a:endParaRPr lang="vi-VN"/>
          </a:p>
        </p:txBody>
      </p:sp>
      <p:sp>
        <p:nvSpPr>
          <p:cNvPr id="4" name="Chỗ dành sẵn cho Hình ảnh của Bản chiế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Chỗ dành sẵn cho Ghi ch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p>
        </p:txBody>
      </p:sp>
      <p:sp>
        <p:nvSpPr>
          <p:cNvPr id="6" name="Chỗ dành sẵn cho Chân trang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Chỗ dành sẵn cho Số hiệu Bản chiế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1A6BE-BF10-458D-8EC6-5D56143D1D3D}" type="slidenum">
              <a:rPr lang="vi-VN" smtClean="0"/>
              <a:t>‹#›</a:t>
            </a:fld>
            <a:endParaRPr lang="vi-VN"/>
          </a:p>
        </p:txBody>
      </p:sp>
    </p:spTree>
    <p:extLst>
      <p:ext uri="{BB962C8B-B14F-4D97-AF65-F5344CB8AC3E}">
        <p14:creationId xmlns:p14="http://schemas.microsoft.com/office/powerpoint/2010/main" val="1524069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endParaRPr lang="vi-VN"/>
          </a:p>
        </p:txBody>
      </p:sp>
      <p:sp>
        <p:nvSpPr>
          <p:cNvPr id="4" name="Chỗ dành sẵn cho Số hiệu Bản chiếu 3"/>
          <p:cNvSpPr>
            <a:spLocks noGrp="1"/>
          </p:cNvSpPr>
          <p:nvPr>
            <p:ph type="sldNum" sz="quarter" idx="5"/>
          </p:nvPr>
        </p:nvSpPr>
        <p:spPr/>
        <p:txBody>
          <a:bodyPr/>
          <a:lstStyle/>
          <a:p>
            <a:fld id="{AA41A6BE-BF10-458D-8EC6-5D56143D1D3D}" type="slidenum">
              <a:rPr lang="vi-VN" smtClean="0"/>
              <a:t>7</a:t>
            </a:fld>
            <a:endParaRPr lang="vi-VN"/>
          </a:p>
        </p:txBody>
      </p:sp>
    </p:spTree>
    <p:extLst>
      <p:ext uri="{BB962C8B-B14F-4D97-AF65-F5344CB8AC3E}">
        <p14:creationId xmlns:p14="http://schemas.microsoft.com/office/powerpoint/2010/main" val="2706145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jpe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apps-download.vnu.edu.vn/" TargetMode="External"/><Relationship Id="rId5" Type="http://schemas.openxmlformats.org/officeDocument/2006/relationships/image" Target="../media/image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8.sv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8.sv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8.jpe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3" name="TextBox 3"/>
          <p:cNvSpPr txBox="1"/>
          <p:nvPr/>
        </p:nvSpPr>
        <p:spPr>
          <a:xfrm>
            <a:off x="7477582" y="5820088"/>
            <a:ext cx="3332836" cy="729871"/>
          </a:xfrm>
          <a:prstGeom prst="rect">
            <a:avLst/>
          </a:prstGeom>
        </p:spPr>
        <p:txBody>
          <a:bodyPr lIns="0" tIns="0" rIns="0" bIns="0" rtlCol="0" anchor="t">
            <a:spAutoFit/>
          </a:bodyPr>
          <a:lstStyle/>
          <a:p>
            <a:pPr algn="ctr">
              <a:lnSpc>
                <a:spcPts val="5979"/>
              </a:lnSpc>
              <a:spcBef>
                <a:spcPct val="0"/>
              </a:spcBef>
            </a:pPr>
            <a:r>
              <a:rPr lang="en-US" sz="4271" b="1" i="1">
                <a:solidFill>
                  <a:srgbClr val="FEF8E8"/>
                </a:solidFill>
                <a:latin typeface="Okomito Bold Italics"/>
                <a:ea typeface="Okomito Bold Italics"/>
                <a:cs typeface="Okomito Bold Italics"/>
                <a:sym typeface="Okomito Bold Italics"/>
              </a:rPr>
              <a:t>Giảm Đến</a:t>
            </a:r>
          </a:p>
        </p:txBody>
      </p:sp>
      <p:sp>
        <p:nvSpPr>
          <p:cNvPr id="4" name="TextBox 4"/>
          <p:cNvSpPr txBox="1"/>
          <p:nvPr/>
        </p:nvSpPr>
        <p:spPr>
          <a:xfrm>
            <a:off x="2060395" y="3686352"/>
            <a:ext cx="14167205" cy="3190104"/>
          </a:xfrm>
          <a:prstGeom prst="rect">
            <a:avLst/>
          </a:prstGeom>
        </p:spPr>
        <p:txBody>
          <a:bodyPr lIns="0" tIns="0" rIns="0" bIns="0" rtlCol="0" anchor="t">
            <a:spAutoFit/>
          </a:bodyPr>
          <a:lstStyle/>
          <a:p>
            <a:pPr algn="ctr">
              <a:lnSpc>
                <a:spcPts val="8500"/>
              </a:lnSpc>
            </a:pPr>
            <a:r>
              <a:rPr lang="en-US" sz="6000" b="1" spc="833">
                <a:solidFill>
                  <a:srgbClr val="000000"/>
                </a:solidFill>
                <a:latin typeface="Cambria" panose="02040503050406030204" pitchFamily="18" charset="0"/>
                <a:ea typeface="Cambria" panose="02040503050406030204" pitchFamily="18" charset="0"/>
                <a:cs typeface="Arimo" panose="020B0604020202020204" pitchFamily="34" charset="0"/>
                <a:sym typeface="Montserrat Bold"/>
              </a:rPr>
              <a:t>HƯỚNG DẪN ĐĂNG KÝ</a:t>
            </a:r>
          </a:p>
          <a:p>
            <a:pPr algn="ctr">
              <a:lnSpc>
                <a:spcPts val="8500"/>
              </a:lnSpc>
              <a:spcBef>
                <a:spcPct val="0"/>
              </a:spcBef>
            </a:pPr>
            <a:r>
              <a:rPr lang="en-US" sz="6000" b="1" spc="833">
                <a:solidFill>
                  <a:srgbClr val="000000"/>
                </a:solidFill>
                <a:latin typeface="Cambria" panose="02040503050406030204" pitchFamily="18" charset="0"/>
                <a:ea typeface="Cambria" panose="02040503050406030204" pitchFamily="18" charset="0"/>
                <a:cs typeface="Arimo" panose="020B0604020202020204" pitchFamily="34" charset="0"/>
                <a:sym typeface="Montserrat Bold"/>
              </a:rPr>
              <a:t>HỌC PHẦN CHO SINH VIÊN TRƯỜNG ĐẠI HỌC VIỆT NHẬT</a:t>
            </a:r>
          </a:p>
        </p:txBody>
      </p:sp>
      <p:sp>
        <p:nvSpPr>
          <p:cNvPr id="5" name="TextBox 5"/>
          <p:cNvSpPr txBox="1"/>
          <p:nvPr/>
        </p:nvSpPr>
        <p:spPr>
          <a:xfrm>
            <a:off x="3151793" y="8994169"/>
            <a:ext cx="11984411" cy="467051"/>
          </a:xfrm>
          <a:prstGeom prst="rect">
            <a:avLst/>
          </a:prstGeom>
        </p:spPr>
        <p:txBody>
          <a:bodyPr lIns="0" tIns="0" rIns="0" bIns="0" rtlCol="0" anchor="t">
            <a:spAutoFit/>
          </a:bodyPr>
          <a:lstStyle/>
          <a:p>
            <a:pPr algn="ctr">
              <a:lnSpc>
                <a:spcPts val="3900"/>
              </a:lnSpc>
            </a:pPr>
            <a:r>
              <a:rPr lang="en-US" sz="3200" spc="-60" dirty="0" err="1">
                <a:solidFill>
                  <a:srgbClr val="000000"/>
                </a:solidFill>
                <a:latin typeface="Times New Roman" panose="02020603050405020304" pitchFamily="18" charset="0"/>
                <a:ea typeface="Muli"/>
                <a:cs typeface="Times New Roman" panose="02020603050405020304" pitchFamily="18" charset="0"/>
                <a:sym typeface="Muli"/>
              </a:rPr>
              <a:t>Hà</a:t>
            </a:r>
            <a:r>
              <a:rPr lang="en-US" sz="3200" spc="-60" dirty="0">
                <a:solidFill>
                  <a:srgbClr val="000000"/>
                </a:solidFill>
                <a:latin typeface="Times New Roman" panose="02020603050405020304" pitchFamily="18" charset="0"/>
                <a:ea typeface="Muli"/>
                <a:cs typeface="Times New Roman" panose="02020603050405020304" pitchFamily="18" charset="0"/>
                <a:sym typeface="Muli"/>
              </a:rPr>
              <a:t> </a:t>
            </a:r>
            <a:r>
              <a:rPr lang="en-US" sz="3200" spc="-60" dirty="0" err="1">
                <a:solidFill>
                  <a:srgbClr val="000000"/>
                </a:solidFill>
                <a:latin typeface="Times New Roman" panose="02020603050405020304" pitchFamily="18" charset="0"/>
                <a:ea typeface="Muli"/>
                <a:cs typeface="Times New Roman" panose="02020603050405020304" pitchFamily="18" charset="0"/>
                <a:sym typeface="Muli"/>
              </a:rPr>
              <a:t>Nội</a:t>
            </a:r>
            <a:r>
              <a:rPr lang="en-US" sz="3200" spc="-60" dirty="0">
                <a:solidFill>
                  <a:srgbClr val="000000"/>
                </a:solidFill>
                <a:latin typeface="Times New Roman" panose="02020603050405020304" pitchFamily="18" charset="0"/>
                <a:ea typeface="Muli"/>
                <a:cs typeface="Times New Roman" panose="02020603050405020304" pitchFamily="18" charset="0"/>
                <a:sym typeface="Muli"/>
              </a:rPr>
              <a:t>, 2025</a:t>
            </a:r>
          </a:p>
        </p:txBody>
      </p:sp>
      <p:grpSp>
        <p:nvGrpSpPr>
          <p:cNvPr id="6" name="Group 6"/>
          <p:cNvGrpSpPr/>
          <p:nvPr/>
        </p:nvGrpSpPr>
        <p:grpSpPr>
          <a:xfrm>
            <a:off x="3863025" y="230257"/>
            <a:ext cx="10561951" cy="2328140"/>
            <a:chOff x="0" y="-28575"/>
            <a:chExt cx="14082601" cy="3104187"/>
          </a:xfrm>
        </p:grpSpPr>
        <p:sp>
          <p:nvSpPr>
            <p:cNvPr id="7" name="Freeform 7"/>
            <p:cNvSpPr/>
            <p:nvPr/>
          </p:nvSpPr>
          <p:spPr>
            <a:xfrm>
              <a:off x="6224703" y="1442416"/>
              <a:ext cx="1633197" cy="1633196"/>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3"/>
              <a:stretch>
                <a:fillRect/>
              </a:stretch>
            </a:blipFill>
          </p:spPr>
        </p:sp>
        <p:sp>
          <p:nvSpPr>
            <p:cNvPr id="8" name="TextBox 8"/>
            <p:cNvSpPr txBox="1"/>
            <p:nvPr/>
          </p:nvSpPr>
          <p:spPr>
            <a:xfrm>
              <a:off x="0" y="-28575"/>
              <a:ext cx="14082601" cy="1367896"/>
            </a:xfrm>
            <a:prstGeom prst="rect">
              <a:avLst/>
            </a:prstGeom>
          </p:spPr>
          <p:txBody>
            <a:bodyPr lIns="0" tIns="0" rIns="0" bIns="0" rtlCol="0" anchor="t">
              <a:spAutoFit/>
            </a:bodyPr>
            <a:lstStyle/>
            <a:p>
              <a:pPr algn="ctr">
                <a:lnSpc>
                  <a:spcPts val="3957"/>
                </a:lnSpc>
              </a:pPr>
              <a:r>
                <a:rPr lang="en-US" sz="3200" b="1">
                  <a:solidFill>
                    <a:srgbClr val="C00000"/>
                  </a:solidFill>
                  <a:latin typeface="Times New Roman" panose="02020603050405020304" pitchFamily="18" charset="0"/>
                  <a:ea typeface="Tahoma" panose="020B0604030504040204" pitchFamily="34" charset="0"/>
                  <a:cs typeface="Times New Roman" panose="02020603050405020304" pitchFamily="18" charset="0"/>
                  <a:sym typeface="Muli Bold"/>
                </a:rPr>
                <a:t>ĐẠI HỌC QUỐC GIA HÀ NỘI</a:t>
              </a:r>
            </a:p>
            <a:p>
              <a:pPr algn="ctr">
                <a:lnSpc>
                  <a:spcPts val="3957"/>
                </a:lnSpc>
              </a:pPr>
              <a:r>
                <a:rPr lang="en-US" sz="3200" b="1">
                  <a:solidFill>
                    <a:srgbClr val="C00000"/>
                  </a:solidFill>
                  <a:latin typeface="Times New Roman" panose="02020603050405020304" pitchFamily="18" charset="0"/>
                  <a:ea typeface="Tahoma" panose="020B0604030504040204" pitchFamily="34" charset="0"/>
                  <a:cs typeface="Times New Roman" panose="02020603050405020304" pitchFamily="18" charset="0"/>
                  <a:sym typeface="Muli Bold"/>
                </a:rPr>
                <a:t>TRƯỜNG ĐẠI HỌC VIỆT NHẬT</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3" name="TextBox 3"/>
          <p:cNvSpPr txBox="1"/>
          <p:nvPr/>
        </p:nvSpPr>
        <p:spPr>
          <a:xfrm>
            <a:off x="1143000" y="1028700"/>
            <a:ext cx="6293987" cy="512961"/>
          </a:xfrm>
          <a:prstGeom prst="rect">
            <a:avLst/>
          </a:prstGeom>
        </p:spPr>
        <p:txBody>
          <a:bodyPr lIns="0" tIns="0" rIns="0" bIns="0" rtlCol="0" anchor="t">
            <a:spAutoFit/>
          </a:bodyPr>
          <a:lstStyle/>
          <a:p>
            <a:pPr algn="l">
              <a:lnSpc>
                <a:spcPts val="3960"/>
              </a:lnSpc>
              <a:spcBef>
                <a:spcPct val="0"/>
              </a:spcBef>
            </a:pP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Bước</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1: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Tư</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vấn</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học</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tập</a:t>
            </a:r>
            <a:endParaRPr lang="en-US" sz="4000" b="1" dirty="0">
              <a:solidFill>
                <a:srgbClr val="000000"/>
              </a:solidFill>
              <a:latin typeface="Times New Roman" panose="02020603050405020304" pitchFamily="18" charset="0"/>
              <a:ea typeface="Muli Bold"/>
              <a:cs typeface="Times New Roman" panose="02020603050405020304" pitchFamily="18" charset="0"/>
              <a:sym typeface="Muli Bold"/>
            </a:endParaRPr>
          </a:p>
        </p:txBody>
      </p:sp>
      <p:sp>
        <p:nvSpPr>
          <p:cNvPr id="4" name="Freeform 4"/>
          <p:cNvSpPr/>
          <p:nvPr/>
        </p:nvSpPr>
        <p:spPr>
          <a:xfrm>
            <a:off x="5156743" y="2247482"/>
            <a:ext cx="12216857" cy="6855313"/>
          </a:xfrm>
          <a:custGeom>
            <a:avLst/>
            <a:gdLst/>
            <a:ahLst/>
            <a:cxnLst/>
            <a:rect l="l" t="t" r="r" b="b"/>
            <a:pathLst>
              <a:path w="12216857" h="6169513">
                <a:moveTo>
                  <a:pt x="0" y="0"/>
                </a:moveTo>
                <a:lnTo>
                  <a:pt x="12216857" y="0"/>
                </a:lnTo>
                <a:lnTo>
                  <a:pt x="12216857" y="6169513"/>
                </a:lnTo>
                <a:lnTo>
                  <a:pt x="0" y="6169513"/>
                </a:lnTo>
                <a:lnTo>
                  <a:pt x="0" y="0"/>
                </a:lnTo>
                <a:close/>
              </a:path>
            </a:pathLst>
          </a:custGeom>
          <a:blipFill>
            <a:blip r:embed="rId3"/>
            <a:stretch>
              <a:fillRect/>
            </a:stretch>
          </a:blipFill>
        </p:spPr>
      </p:sp>
      <p:sp>
        <p:nvSpPr>
          <p:cNvPr id="5" name="TextBox 5"/>
          <p:cNvSpPr txBox="1"/>
          <p:nvPr/>
        </p:nvSpPr>
        <p:spPr>
          <a:xfrm>
            <a:off x="838200" y="2171700"/>
            <a:ext cx="3733800" cy="6968831"/>
          </a:xfrm>
          <a:prstGeom prst="rect">
            <a:avLst/>
          </a:prstGeom>
        </p:spPr>
        <p:txBody>
          <a:bodyPr wrap="square" lIns="0" tIns="0" rIns="0" bIns="0" rtlCol="0" anchor="t">
            <a:spAutoFit/>
          </a:bodyPr>
          <a:lstStyle/>
          <a:p>
            <a:pPr indent="698500" algn="just">
              <a:lnSpc>
                <a:spcPts val="3900"/>
              </a:lnSpc>
            </a:pPr>
            <a:r>
              <a:rPr lang="en-US" sz="3000" spc="-60">
                <a:solidFill>
                  <a:srgbClr val="000000"/>
                </a:solidFill>
                <a:latin typeface="Muli"/>
                <a:ea typeface="Muli"/>
                <a:cs typeface="Muli"/>
                <a:sym typeface="Muli"/>
              </a:rPr>
              <a:t>Sinh </a:t>
            </a:r>
            <a:r>
              <a:rPr lang="en-US" sz="3000" spc="-60" dirty="0" err="1">
                <a:solidFill>
                  <a:srgbClr val="000000"/>
                </a:solidFill>
                <a:latin typeface="Muli"/>
                <a:ea typeface="Muli"/>
                <a:cs typeface="Muli"/>
                <a:sym typeface="Muli"/>
              </a:rPr>
              <a:t>viên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được</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Khoa</a:t>
            </a:r>
            <a:r>
              <a:rPr lang="en-US" sz="3000" spc="-60" dirty="0">
                <a:solidFill>
                  <a:srgbClr val="000000"/>
                </a:solidFill>
                <a:latin typeface="Muli"/>
                <a:ea typeface="Muli"/>
                <a:cs typeface="Muli"/>
                <a:sym typeface="Muli"/>
              </a:rPr>
              <a:t>/ CTĐT/ </a:t>
            </a:r>
            <a:r>
              <a:rPr lang="en-US" sz="3000" spc="-60" dirty="0" err="1">
                <a:solidFill>
                  <a:srgbClr val="000000"/>
                </a:solidFill>
                <a:latin typeface="Muli"/>
                <a:ea typeface="Muli"/>
                <a:cs typeface="Muli"/>
                <a:sym typeface="Muli"/>
              </a:rPr>
              <a:t>cố</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vấn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học</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tập</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tư</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vấn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về</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danh</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mục</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các</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học</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phần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cần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đăng</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ký</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trong</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học</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kỳ</a:t>
            </a:r>
            <a:endParaRPr lang="en-US" sz="3000" spc="-60" dirty="0">
              <a:solidFill>
                <a:srgbClr val="000000"/>
              </a:solidFill>
              <a:latin typeface="Muli"/>
              <a:ea typeface="Muli"/>
              <a:cs typeface="Muli"/>
              <a:sym typeface="Muli"/>
            </a:endParaRPr>
          </a:p>
          <a:p>
            <a:pPr>
              <a:lnSpc>
                <a:spcPts val="3900"/>
              </a:lnSpc>
            </a:pPr>
            <a:endParaRPr lang="en-US" sz="3000" spc="-60" dirty="0">
              <a:solidFill>
                <a:srgbClr val="000000"/>
              </a:solidFill>
              <a:latin typeface="Muli"/>
              <a:ea typeface="Muli"/>
              <a:cs typeface="Muli"/>
              <a:sym typeface="Muli"/>
            </a:endParaRPr>
          </a:p>
          <a:p>
            <a:pPr indent="698500" algn="just">
              <a:lnSpc>
                <a:spcPts val="3900"/>
              </a:lnSpc>
            </a:pPr>
            <a:r>
              <a:rPr lang="en-US" sz="3000" b="1" spc="-60" dirty="0" err="1">
                <a:solidFill>
                  <a:srgbClr val="000000"/>
                </a:solidFill>
                <a:latin typeface="Muli Bold"/>
                <a:ea typeface="Muli Bold"/>
                <a:cs typeface="Muli Bold"/>
                <a:sym typeface="Muli Bold"/>
              </a:rPr>
              <a:t>Lưu</a:t>
            </a:r>
            <a:r>
              <a:rPr lang="en-US" sz="3000" b="1" spc="-60" dirty="0">
                <a:solidFill>
                  <a:srgbClr val="000000"/>
                </a:solidFill>
                <a:latin typeface="Muli Bold"/>
                <a:ea typeface="Muli Bold"/>
                <a:cs typeface="Muli Bold"/>
                <a:sym typeface="Muli Bold"/>
              </a:rPr>
              <a:t> ý: </a:t>
            </a:r>
            <a:r>
              <a:rPr lang="en-US" sz="3000" b="1" spc="-60" dirty="0" err="1">
                <a:solidFill>
                  <a:srgbClr val="000000"/>
                </a:solidFill>
                <a:latin typeface="Muli Bold"/>
                <a:ea typeface="Muli Bold"/>
                <a:cs typeface="Muli Bold"/>
                <a:sym typeface="Muli Bold"/>
              </a:rPr>
              <a:t>Sinh</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viên</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có</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thể</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tham</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khảo</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khung</a:t>
            </a:r>
            <a:r>
              <a:rPr lang="en-US" sz="3000" b="1" spc="-60" dirty="0">
                <a:solidFill>
                  <a:srgbClr val="000000"/>
                </a:solidFill>
                <a:latin typeface="Muli Bold"/>
                <a:ea typeface="Muli Bold"/>
                <a:cs typeface="Muli Bold"/>
                <a:sym typeface="Muli Bold"/>
              </a:rPr>
              <a:t> </a:t>
            </a:r>
            <a:r>
              <a:rPr lang="en-US" sz="3000" b="1" spc="-60" dirty="0" err="1">
                <a:solidFill>
                  <a:srgbClr val="000000"/>
                </a:solidFill>
                <a:latin typeface="Muli Bold"/>
                <a:ea typeface="Muli Bold"/>
                <a:cs typeface="Muli Bold"/>
                <a:sym typeface="Muli Bold"/>
              </a:rPr>
              <a:t>chương</a:t>
            </a:r>
            <a:r>
              <a:rPr lang="en-US" sz="3000" b="1" spc="-60" dirty="0">
                <a:solidFill>
                  <a:srgbClr val="000000"/>
                </a:solidFill>
                <a:latin typeface="Muli Bold"/>
                <a:ea typeface="Muli Bold"/>
                <a:cs typeface="Muli Bold"/>
                <a:sym typeface="Muli Bold"/>
              </a:rPr>
              <a:t> </a:t>
            </a:r>
            <a:r>
              <a:rPr lang="en-US" sz="3000" b="1" spc="-60" err="1">
                <a:solidFill>
                  <a:srgbClr val="000000"/>
                </a:solidFill>
                <a:latin typeface="Muli Bold"/>
                <a:ea typeface="Muli Bold"/>
                <a:cs typeface="Muli Bold"/>
                <a:sym typeface="Muli Bold"/>
              </a:rPr>
              <a:t>trình</a:t>
            </a:r>
            <a:r>
              <a:rPr lang="en-US" sz="3000" b="1" spc="-60">
                <a:solidFill>
                  <a:srgbClr val="000000"/>
                </a:solidFill>
                <a:latin typeface="Muli Bold"/>
                <a:ea typeface="Muli Bold"/>
                <a:cs typeface="Muli Bold"/>
                <a:sym typeface="Muli Bold"/>
              </a:rPr>
              <a:t> tại</a:t>
            </a:r>
            <a:r>
              <a:rPr lang="en-US" sz="3000" b="1" spc="-60" dirty="0">
                <a:solidFill>
                  <a:srgbClr val="000000"/>
                </a:solidFill>
                <a:latin typeface="Muli Bold"/>
                <a:ea typeface="Muli Bold"/>
                <a:cs typeface="Muli Bold"/>
                <a:sym typeface="Muli Bold"/>
              </a:rPr>
              <a:t> </a:t>
            </a:r>
            <a:r>
              <a:rPr lang="en-US" sz="3000" b="1" spc="-60">
                <a:solidFill>
                  <a:srgbClr val="000000"/>
                </a:solidFill>
                <a:latin typeface="Muli Bold"/>
                <a:ea typeface="Muli Bold"/>
                <a:cs typeface="Muli Bold"/>
                <a:sym typeface="Muli Bold"/>
              </a:rPr>
              <a:t>website</a:t>
            </a:r>
            <a:r>
              <a:rPr lang="en-US" sz="3000" b="1" spc="-60" dirty="0">
                <a:solidFill>
                  <a:srgbClr val="000000"/>
                </a:solidFill>
                <a:latin typeface="Muli Bold"/>
                <a:ea typeface="Muli Bold"/>
                <a:cs typeface="Muli Bold"/>
                <a:sym typeface="Muli Bold"/>
              </a:rPr>
              <a:t>: </a:t>
            </a:r>
            <a:r>
              <a:rPr lang="en-US" sz="3000" b="1" spc="-60" dirty="0">
                <a:solidFill>
                  <a:srgbClr val="091370"/>
                </a:solidFill>
                <a:latin typeface="Muli Bold"/>
                <a:ea typeface="Muli Bold"/>
                <a:cs typeface="Muli Bold"/>
                <a:sym typeface="Muli Bold"/>
              </a:rPr>
              <a:t>https://vju.vnu.edu.vn/trang-chu/dao-tao/dai-hoc/</a:t>
            </a:r>
          </a:p>
        </p:txBody>
      </p:sp>
      <p:sp>
        <p:nvSpPr>
          <p:cNvPr id="9" name="Freeform 7">
            <a:extLst>
              <a:ext uri="{FF2B5EF4-FFF2-40B4-BE49-F238E27FC236}">
                <a16:creationId xmlns:a16="http://schemas.microsoft.com/office/drawing/2014/main" id="{BE30DF48-26D3-6501-B790-536E68B6241E}"/>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4"/>
            <a:stretch>
              <a:fillRect/>
            </a:stretch>
          </a:blipFill>
        </p:spPr>
      </p:sp>
    </p:spTree>
    <p:extLst>
      <p:ext uri="{BB962C8B-B14F-4D97-AF65-F5344CB8AC3E}">
        <p14:creationId xmlns:p14="http://schemas.microsoft.com/office/powerpoint/2010/main" val="4052571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1E531-F960-5E13-FAC4-063F6A66E52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7BC1888-C01F-02BB-E102-2387BB8F9E42}"/>
              </a:ext>
            </a:extLst>
          </p:cNvPr>
          <p:cNvSpPr/>
          <p:nvPr/>
        </p:nvSpPr>
        <p:spPr>
          <a:xfrm>
            <a:off x="-19594" y="9535"/>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txBody>
          <a:bodyPr/>
          <a:lstStyle/>
          <a:p>
            <a:endParaRPr lang="vi-VN"/>
          </a:p>
        </p:txBody>
      </p:sp>
      <p:sp>
        <p:nvSpPr>
          <p:cNvPr id="3" name="TextBox 3">
            <a:extLst>
              <a:ext uri="{FF2B5EF4-FFF2-40B4-BE49-F238E27FC236}">
                <a16:creationId xmlns:a16="http://schemas.microsoft.com/office/drawing/2014/main" id="{301941A9-8927-5D04-7A5C-0A55B453FAF4}"/>
              </a:ext>
            </a:extLst>
          </p:cNvPr>
          <p:cNvSpPr txBox="1"/>
          <p:nvPr/>
        </p:nvSpPr>
        <p:spPr>
          <a:xfrm>
            <a:off x="2678024" y="363743"/>
            <a:ext cx="6952742" cy="512961"/>
          </a:xfrm>
          <a:prstGeom prst="rect">
            <a:avLst/>
          </a:prstGeom>
        </p:spPr>
        <p:txBody>
          <a:bodyPr wrap="square" lIns="0" tIns="0" rIns="0" bIns="0" rtlCol="0" anchor="t">
            <a:spAutoFit/>
          </a:bodyPr>
          <a:lstStyle/>
          <a:p>
            <a:pPr algn="l">
              <a:lnSpc>
                <a:spcPts val="3960"/>
              </a:lnSpc>
              <a:spcBef>
                <a:spcPct val="0"/>
              </a:spcBef>
            </a:pPr>
            <a:r>
              <a:rPr lang="vi-VN" sz="4000" b="1" dirty="0">
                <a:solidFill>
                  <a:srgbClr val="000000"/>
                </a:solidFill>
                <a:latin typeface="Times New Roman" panose="02020603050405020304" pitchFamily="18" charset="0"/>
                <a:ea typeface="Muli Bold"/>
                <a:cs typeface="Times New Roman" panose="02020603050405020304" pitchFamily="18" charset="0"/>
                <a:sym typeface="Muli Bold"/>
              </a:rPr>
              <a:t>Khung chương trình đào tạo</a:t>
            </a:r>
          </a:p>
        </p:txBody>
      </p:sp>
      <p:pic>
        <p:nvPicPr>
          <p:cNvPr id="6" name="Hình ảnh 5">
            <a:extLst>
              <a:ext uri="{FF2B5EF4-FFF2-40B4-BE49-F238E27FC236}">
                <a16:creationId xmlns:a16="http://schemas.microsoft.com/office/drawing/2014/main" id="{8C078347-B4CE-A33A-B999-A6D1186A45DE}"/>
              </a:ext>
            </a:extLst>
          </p:cNvPr>
          <p:cNvPicPr>
            <a:picLocks noChangeAspect="1"/>
          </p:cNvPicPr>
          <p:nvPr/>
        </p:nvPicPr>
        <p:blipFill>
          <a:blip r:embed="rId3"/>
          <a:srcRect l="5180" r="9343" b="5353"/>
          <a:stretch>
            <a:fillRect/>
          </a:stretch>
        </p:blipFill>
        <p:spPr>
          <a:xfrm>
            <a:off x="161512" y="4154812"/>
            <a:ext cx="5578175" cy="6077232"/>
          </a:xfrm>
          <a:prstGeom prst="rect">
            <a:avLst/>
          </a:prstGeom>
        </p:spPr>
      </p:pic>
      <p:sp>
        <p:nvSpPr>
          <p:cNvPr id="34" name="Freeform 7">
            <a:extLst>
              <a:ext uri="{FF2B5EF4-FFF2-40B4-BE49-F238E27FC236}">
                <a16:creationId xmlns:a16="http://schemas.microsoft.com/office/drawing/2014/main" id="{ADE1AB8F-4044-C85D-BBEB-E409CE0B4D49}"/>
              </a:ext>
            </a:extLst>
          </p:cNvPr>
          <p:cNvSpPr/>
          <p:nvPr/>
        </p:nvSpPr>
        <p:spPr>
          <a:xfrm>
            <a:off x="149721" y="264025"/>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4"/>
            <a:stretch>
              <a:fillRect/>
            </a:stretch>
          </a:blipFill>
        </p:spPr>
      </p:sp>
      <p:sp>
        <p:nvSpPr>
          <p:cNvPr id="20" name="Hình chữ nhật 14">
            <a:extLst>
              <a:ext uri="{FF2B5EF4-FFF2-40B4-BE49-F238E27FC236}">
                <a16:creationId xmlns:a16="http://schemas.microsoft.com/office/drawing/2014/main" id="{1E10C307-9B98-2D3B-895B-D26A7862F858}"/>
              </a:ext>
            </a:extLst>
          </p:cNvPr>
          <p:cNvSpPr/>
          <p:nvPr/>
        </p:nvSpPr>
        <p:spPr>
          <a:xfrm>
            <a:off x="3165037" y="1524340"/>
            <a:ext cx="3897600" cy="873292"/>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bắt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buộc</a:t>
            </a:r>
            <a:r>
              <a:rPr lang="en-US" sz="2000" dirty="0">
                <a:latin typeface="Muli" panose="020B0604020202020204" charset="0"/>
                <a:cs typeface="Times New Roman" panose="02020603050405020304" pitchFamily="18" charset="0"/>
              </a:rPr>
              <a:t>: SV </a:t>
            </a:r>
            <a:r>
              <a:rPr lang="en-US" sz="2000" dirty="0" err="1">
                <a:latin typeface="Muli" panose="020B0604020202020204" charset="0"/>
                <a:cs typeface="Times New Roman" panose="02020603050405020304" pitchFamily="18" charset="0"/>
              </a:rPr>
              <a:t>bắt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buộc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phải</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tích</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lũy</a:t>
            </a:r>
            <a:endParaRPr lang="en-US" sz="2800" dirty="0">
              <a:latin typeface="Muli" panose="020B0604020202020204" charset="0"/>
              <a:cs typeface="Times New Roman" panose="02020603050405020304" pitchFamily="18" charset="0"/>
            </a:endParaRPr>
          </a:p>
        </p:txBody>
      </p:sp>
      <p:sp>
        <p:nvSpPr>
          <p:cNvPr id="28" name="Hình chữ nhật 14">
            <a:extLst>
              <a:ext uri="{FF2B5EF4-FFF2-40B4-BE49-F238E27FC236}">
                <a16:creationId xmlns:a16="http://schemas.microsoft.com/office/drawing/2014/main" id="{1E10C307-9B98-2D3B-895B-D26A7862F858}"/>
              </a:ext>
            </a:extLst>
          </p:cNvPr>
          <p:cNvSpPr/>
          <p:nvPr/>
        </p:nvSpPr>
        <p:spPr>
          <a:xfrm>
            <a:off x="4524998" y="2633884"/>
            <a:ext cx="5410200" cy="783179"/>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tự</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chọn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có</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điều</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kiện</a:t>
            </a:r>
            <a:r>
              <a:rPr lang="en-US" sz="2000" dirty="0">
                <a:latin typeface="Muli" panose="020B0604020202020204" charset="0"/>
                <a:cs typeface="Times New Roman" panose="02020603050405020304" pitchFamily="18" charset="0"/>
              </a:rPr>
              <a:t>: SV </a:t>
            </a:r>
            <a:r>
              <a:rPr lang="en-US" sz="2000" dirty="0" err="1">
                <a:latin typeface="Muli" panose="020B0604020202020204" charset="0"/>
                <a:cs typeface="Times New Roman" panose="02020603050405020304" pitchFamily="18" charset="0"/>
              </a:rPr>
              <a:t>được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tự</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chọn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theo</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hướng</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dẫn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của</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Khoa</a:t>
            </a:r>
            <a:r>
              <a:rPr lang="en-US" sz="2000" dirty="0">
                <a:latin typeface="Muli" panose="020B0604020202020204" charset="0"/>
                <a:cs typeface="Times New Roman" panose="02020603050405020304" pitchFamily="18" charset="0"/>
              </a:rPr>
              <a:t>/CTĐT</a:t>
            </a:r>
          </a:p>
        </p:txBody>
      </p:sp>
      <p:sp>
        <p:nvSpPr>
          <p:cNvPr id="29" name="Hình chữ nhật 14">
            <a:extLst>
              <a:ext uri="{FF2B5EF4-FFF2-40B4-BE49-F238E27FC236}">
                <a16:creationId xmlns:a16="http://schemas.microsoft.com/office/drawing/2014/main" id="{1E10C307-9B98-2D3B-895B-D26A7862F858}"/>
              </a:ext>
            </a:extLst>
          </p:cNvPr>
          <p:cNvSpPr/>
          <p:nvPr/>
        </p:nvSpPr>
        <p:spPr>
          <a:xfrm>
            <a:off x="5864835" y="3702299"/>
            <a:ext cx="5702325" cy="856329"/>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tự</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chọn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tự</a:t>
            </a:r>
            <a:r>
              <a:rPr lang="en-US" sz="2000" dirty="0">
                <a:latin typeface="Muli" panose="020B0604020202020204" charset="0"/>
                <a:cs typeface="Times New Roman" panose="02020603050405020304" pitchFamily="18" charset="0"/>
              </a:rPr>
              <a:t> do: SV </a:t>
            </a:r>
            <a:r>
              <a:rPr lang="en-US" sz="2000" dirty="0" err="1">
                <a:latin typeface="Muli" panose="020B0604020202020204" charset="0"/>
                <a:cs typeface="Times New Roman" panose="02020603050405020304" pitchFamily="18" charset="0"/>
              </a:rPr>
              <a:t>được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tự</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chọn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theo</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nhu</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cầu</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cá</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nhân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phù</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hợp</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các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yêu</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cầu</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tập</a:t>
            </a:r>
            <a:endParaRPr lang="en-US" sz="2000" dirty="0">
              <a:latin typeface="Muli" panose="020B0604020202020204" charset="0"/>
              <a:cs typeface="Times New Roman" panose="02020603050405020304" pitchFamily="18" charset="0"/>
            </a:endParaRPr>
          </a:p>
        </p:txBody>
      </p:sp>
      <p:sp>
        <p:nvSpPr>
          <p:cNvPr id="30" name="Hình chữ nhật 14">
            <a:extLst>
              <a:ext uri="{FF2B5EF4-FFF2-40B4-BE49-F238E27FC236}">
                <a16:creationId xmlns:a16="http://schemas.microsoft.com/office/drawing/2014/main" id="{1E10C307-9B98-2D3B-895B-D26A7862F858}"/>
              </a:ext>
            </a:extLst>
          </p:cNvPr>
          <p:cNvSpPr/>
          <p:nvPr/>
        </p:nvSpPr>
        <p:spPr>
          <a:xfrm>
            <a:off x="7127966" y="4807289"/>
            <a:ext cx="5410200" cy="832423"/>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tiên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quyết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của</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một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SV </a:t>
            </a:r>
            <a:r>
              <a:rPr lang="en-US" sz="2000" dirty="0" err="1">
                <a:latin typeface="Muli" panose="020B0604020202020204" charset="0"/>
                <a:cs typeface="Times New Roman" panose="02020603050405020304" pitchFamily="18" charset="0"/>
              </a:rPr>
              <a:t>phải</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tích</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lũy</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trước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khi</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đó</a:t>
            </a:r>
            <a:endParaRPr lang="en-US" sz="2000" dirty="0">
              <a:latin typeface="Muli" panose="020B0604020202020204" charset="0"/>
              <a:cs typeface="Times New Roman" panose="02020603050405020304" pitchFamily="18" charset="0"/>
            </a:endParaRPr>
          </a:p>
        </p:txBody>
      </p:sp>
      <p:sp>
        <p:nvSpPr>
          <p:cNvPr id="31" name="Hình chữ nhật 14">
            <a:extLst>
              <a:ext uri="{FF2B5EF4-FFF2-40B4-BE49-F238E27FC236}">
                <a16:creationId xmlns:a16="http://schemas.microsoft.com/office/drawing/2014/main" id="{1E10C307-9B98-2D3B-895B-D26A7862F858}"/>
              </a:ext>
            </a:extLst>
          </p:cNvPr>
          <p:cNvSpPr/>
          <p:nvPr/>
        </p:nvSpPr>
        <p:spPr>
          <a:xfrm>
            <a:off x="8305800" y="5883582"/>
            <a:ext cx="5410200" cy="880451"/>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tiên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quyết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của</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một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SV </a:t>
            </a:r>
            <a:r>
              <a:rPr lang="en-US" sz="2000" dirty="0" err="1">
                <a:latin typeface="Muli" panose="020B0604020202020204" charset="0"/>
                <a:cs typeface="Times New Roman" panose="02020603050405020304" pitchFamily="18" charset="0"/>
              </a:rPr>
              <a:t>phải</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tích</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lũy</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trước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khi</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đó</a:t>
            </a:r>
            <a:endParaRPr lang="en-US" sz="2000" dirty="0">
              <a:latin typeface="Muli" panose="020B0604020202020204" charset="0"/>
              <a:cs typeface="Times New Roman" panose="02020603050405020304" pitchFamily="18" charset="0"/>
            </a:endParaRPr>
          </a:p>
        </p:txBody>
      </p:sp>
      <p:sp>
        <p:nvSpPr>
          <p:cNvPr id="32" name="Hình chữ nhật 14">
            <a:extLst>
              <a:ext uri="{FF2B5EF4-FFF2-40B4-BE49-F238E27FC236}">
                <a16:creationId xmlns:a16="http://schemas.microsoft.com/office/drawing/2014/main" id="{1E10C307-9B98-2D3B-895B-D26A7862F858}"/>
              </a:ext>
            </a:extLst>
          </p:cNvPr>
          <p:cNvSpPr/>
          <p:nvPr/>
        </p:nvSpPr>
        <p:spPr>
          <a:xfrm>
            <a:off x="10292093" y="6968831"/>
            <a:ext cx="5410200" cy="841627"/>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Khóa</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luận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đồ</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án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tốt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nghiệp</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thực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tập</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thực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tế</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bắt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buộc</a:t>
            </a:r>
            <a:endParaRPr lang="en-US" sz="2000" dirty="0">
              <a:latin typeface="Muli" panose="020B0604020202020204" charset="0"/>
              <a:cs typeface="Times New Roman" panose="02020603050405020304" pitchFamily="18" charset="0"/>
            </a:endParaRPr>
          </a:p>
        </p:txBody>
      </p:sp>
      <p:sp>
        <p:nvSpPr>
          <p:cNvPr id="35" name="Hình chữ nhật 14">
            <a:extLst>
              <a:ext uri="{FF2B5EF4-FFF2-40B4-BE49-F238E27FC236}">
                <a16:creationId xmlns:a16="http://schemas.microsoft.com/office/drawing/2014/main" id="{1E10C307-9B98-2D3B-895B-D26A7862F858}"/>
              </a:ext>
            </a:extLst>
          </p:cNvPr>
          <p:cNvSpPr/>
          <p:nvPr/>
        </p:nvSpPr>
        <p:spPr>
          <a:xfrm>
            <a:off x="11277600" y="8015256"/>
            <a:ext cx="5410200" cy="819149"/>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Khóa</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luận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đồ</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án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tốt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nghiệp</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thực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tập</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thực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tế</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bắt</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buộc</a:t>
            </a:r>
            <a:endParaRPr lang="en-US" sz="2000" dirty="0">
              <a:latin typeface="Muli" panose="020B0604020202020204" charset="0"/>
              <a:cs typeface="Times New Roman" panose="02020603050405020304" pitchFamily="18" charset="0"/>
            </a:endParaRPr>
          </a:p>
        </p:txBody>
      </p:sp>
      <p:sp>
        <p:nvSpPr>
          <p:cNvPr id="36" name="Hình chữ nhật 14">
            <a:extLst>
              <a:ext uri="{FF2B5EF4-FFF2-40B4-BE49-F238E27FC236}">
                <a16:creationId xmlns:a16="http://schemas.microsoft.com/office/drawing/2014/main" id="{1E10C307-9B98-2D3B-895B-D26A7862F858}"/>
              </a:ext>
            </a:extLst>
          </p:cNvPr>
          <p:cNvSpPr/>
          <p:nvPr/>
        </p:nvSpPr>
        <p:spPr>
          <a:xfrm>
            <a:off x="11833860" y="9039203"/>
            <a:ext cx="6248400" cy="785203"/>
          </a:xfrm>
          <a:prstGeom prst="rect">
            <a:avLst/>
          </a:prstGeom>
          <a:solidFill>
            <a:srgbClr val="FFFFCC"/>
          </a:solidFill>
          <a:ln w="38100">
            <a:solidFill>
              <a:srgbClr val="C00000"/>
            </a:solidFill>
          </a:ln>
        </p:spPr>
        <p:txBody>
          <a:bodyPr rtlCol="0" anchor="ctr"/>
          <a:lstStyle/>
          <a:p>
            <a:pPr algn="ctr"/>
            <a:r>
              <a:rPr lang="en-US" sz="2000" dirty="0" err="1">
                <a:latin typeface="Muli" panose="020B0604020202020204" charset="0"/>
                <a:cs typeface="Times New Roman" panose="02020603050405020304" pitchFamily="18" charset="0"/>
              </a:rPr>
              <a:t>Học</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phần</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điều</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kiện</a:t>
            </a:r>
            <a:r>
              <a:rPr lang="en-US" sz="2000" dirty="0">
                <a:latin typeface="Muli" panose="020B0604020202020204" charset="0"/>
                <a:cs typeface="Times New Roman" panose="02020603050405020304" pitchFamily="18" charset="0"/>
              </a:rPr>
              <a:t>: GDTC, QPAN, </a:t>
            </a:r>
            <a:r>
              <a:rPr lang="en-US" sz="2000" dirty="0" err="1">
                <a:latin typeface="Muli" panose="020B0604020202020204" charset="0"/>
                <a:cs typeface="Times New Roman" panose="02020603050405020304" pitchFamily="18" charset="0"/>
              </a:rPr>
              <a:t>Kỹ</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năng</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bổ</a:t>
            </a:r>
            <a:r>
              <a:rPr lang="en-US" sz="2000" dirty="0">
                <a:latin typeface="Muli" panose="020B0604020202020204" charset="0"/>
                <a:cs typeface="Times New Roman" panose="02020603050405020304" pitchFamily="18" charset="0"/>
              </a:rPr>
              <a:t> </a:t>
            </a:r>
            <a:r>
              <a:rPr lang="en-US" sz="2000" dirty="0" err="1">
                <a:latin typeface="Muli" panose="020B0604020202020204" charset="0"/>
                <a:cs typeface="Times New Roman" panose="02020603050405020304" pitchFamily="18" charset="0"/>
              </a:rPr>
              <a:t>trợ</a:t>
            </a:r>
            <a:endParaRPr lang="en-US" sz="2000" dirty="0">
              <a:latin typeface="Muli" panose="020B0604020202020204" charset="0"/>
              <a:cs typeface="Times New Roman" panose="02020603050405020304" pitchFamily="18" charset="0"/>
            </a:endParaRPr>
          </a:p>
        </p:txBody>
      </p:sp>
    </p:spTree>
    <p:extLst>
      <p:ext uri="{BB962C8B-B14F-4D97-AF65-F5344CB8AC3E}">
        <p14:creationId xmlns:p14="http://schemas.microsoft.com/office/powerpoint/2010/main" val="2473114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7" name="Freeform 7"/>
          <p:cNvSpPr/>
          <p:nvPr/>
        </p:nvSpPr>
        <p:spPr>
          <a:xfrm>
            <a:off x="563880" y="2959732"/>
            <a:ext cx="10896600" cy="6856618"/>
          </a:xfrm>
          <a:custGeom>
            <a:avLst/>
            <a:gdLst/>
            <a:ahLst/>
            <a:cxnLst/>
            <a:rect l="l" t="t" r="r" b="b"/>
            <a:pathLst>
              <a:path w="13275616" h="6173161">
                <a:moveTo>
                  <a:pt x="0" y="0"/>
                </a:moveTo>
                <a:lnTo>
                  <a:pt x="13275616" y="0"/>
                </a:lnTo>
                <a:lnTo>
                  <a:pt x="13275616" y="6173161"/>
                </a:lnTo>
                <a:lnTo>
                  <a:pt x="0" y="6173161"/>
                </a:lnTo>
                <a:lnTo>
                  <a:pt x="0" y="0"/>
                </a:lnTo>
                <a:close/>
              </a:path>
            </a:pathLst>
          </a:custGeom>
          <a:blipFill>
            <a:blip r:embed="rId3"/>
            <a:srcRect/>
            <a:stretch>
              <a:fillRect t="2584" b="2584"/>
            </a:stretch>
          </a:blipFill>
        </p:spPr>
        <p:txBody>
          <a:bodyPr/>
          <a:lstStyle/>
          <a:p>
            <a:endParaRPr lang="vi-VN"/>
          </a:p>
        </p:txBody>
      </p:sp>
      <p:sp>
        <p:nvSpPr>
          <p:cNvPr id="8" name="TextBox 8"/>
          <p:cNvSpPr txBox="1"/>
          <p:nvPr/>
        </p:nvSpPr>
        <p:spPr>
          <a:xfrm>
            <a:off x="-28303" y="1570471"/>
            <a:ext cx="16054378" cy="995785"/>
          </a:xfrm>
          <a:prstGeom prst="rect">
            <a:avLst/>
          </a:prstGeom>
        </p:spPr>
        <p:txBody>
          <a:bodyPr wrap="square" lIns="0" tIns="0" rIns="0" bIns="0" rtlCol="0" anchor="t">
            <a:spAutoFit/>
          </a:bodyPr>
          <a:lstStyle/>
          <a:p>
            <a:pPr algn="ctr">
              <a:lnSpc>
                <a:spcPts val="4020"/>
              </a:lnSpc>
            </a:pPr>
            <a:r>
              <a:rPr lang="en-US" sz="3200" spc="-60" dirty="0" err="1">
                <a:solidFill>
                  <a:srgbClr val="000000"/>
                </a:solidFill>
                <a:latin typeface="Muli" panose="020B0604020202020204" charset="0"/>
                <a:ea typeface="Muli"/>
                <a:cs typeface="Times New Roman" panose="02020603050405020304" pitchFamily="18" charset="0"/>
                <a:sym typeface="Muli"/>
              </a:rPr>
              <a:t>Cổng</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thông</a:t>
            </a:r>
            <a:r>
              <a:rPr lang="en-US" sz="3200" spc="-60" dirty="0">
                <a:solidFill>
                  <a:srgbClr val="000000"/>
                </a:solidFill>
                <a:latin typeface="Muli" panose="020B0604020202020204" charset="0"/>
                <a:ea typeface="Muli"/>
                <a:cs typeface="Times New Roman" panose="02020603050405020304" pitchFamily="18" charset="0"/>
                <a:sym typeface="Muli"/>
              </a:rPr>
              <a:t> tin </a:t>
            </a:r>
            <a:r>
              <a:rPr lang="en-US" sz="3200" spc="-60" dirty="0" err="1">
                <a:solidFill>
                  <a:srgbClr val="000000"/>
                </a:solidFill>
                <a:latin typeface="Muli" panose="020B0604020202020204" charset="0"/>
                <a:ea typeface="Muli"/>
                <a:cs typeface="Times New Roman" panose="02020603050405020304" pitchFamily="18" charset="0"/>
                <a:sym typeface="Muli"/>
              </a:rPr>
              <a:t>đào</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tạo</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Đại</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học</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tại</a:t>
            </a:r>
            <a:r>
              <a:rPr lang="en-US" sz="3200" spc="-60" dirty="0">
                <a:solidFill>
                  <a:srgbClr val="000000"/>
                </a:solidFill>
                <a:latin typeface="Muli" panose="020B0604020202020204" charset="0"/>
                <a:ea typeface="Muli"/>
                <a:cs typeface="Times New Roman" panose="02020603050405020304" pitchFamily="18" charset="0"/>
                <a:sym typeface="Muli"/>
              </a:rPr>
              <a:t>: </a:t>
            </a:r>
          </a:p>
          <a:p>
            <a:pPr algn="ctr">
              <a:lnSpc>
                <a:spcPts val="4020"/>
              </a:lnSpc>
            </a:pPr>
            <a:r>
              <a:rPr lang="en-US" sz="3200" b="1" spc="-60" dirty="0">
                <a:solidFill>
                  <a:srgbClr val="091370"/>
                </a:solidFill>
                <a:latin typeface="Muli" panose="020B0604020202020204" charset="0"/>
                <a:ea typeface="Muli"/>
                <a:cs typeface="Times New Roman" panose="02020603050405020304" pitchFamily="18" charset="0"/>
                <a:sym typeface="Muli"/>
              </a:rPr>
              <a:t>https://dangkyhoc.vnu.edu.vn/dang-nhap</a:t>
            </a:r>
          </a:p>
        </p:txBody>
      </p:sp>
      <p:sp>
        <p:nvSpPr>
          <p:cNvPr id="9" name="Freeform 7">
            <a:extLst>
              <a:ext uri="{FF2B5EF4-FFF2-40B4-BE49-F238E27FC236}">
                <a16:creationId xmlns:a16="http://schemas.microsoft.com/office/drawing/2014/main" id="{DDFD4EB2-7A2E-BDD8-2BF2-4F7234486EDC}"/>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4"/>
            <a:stretch>
              <a:fillRect/>
            </a:stretch>
          </a:blipFill>
        </p:spPr>
      </p:sp>
      <p:sp>
        <p:nvSpPr>
          <p:cNvPr id="10" name="TextBox 3">
            <a:extLst>
              <a:ext uri="{FF2B5EF4-FFF2-40B4-BE49-F238E27FC236}">
                <a16:creationId xmlns:a16="http://schemas.microsoft.com/office/drawing/2014/main" id="{9BD9A9ED-DB32-3D2A-1153-D39DD0B0CB10}"/>
              </a:ext>
            </a:extLst>
          </p:cNvPr>
          <p:cNvSpPr txBox="1"/>
          <p:nvPr/>
        </p:nvSpPr>
        <p:spPr>
          <a:xfrm>
            <a:off x="1143000" y="876300"/>
            <a:ext cx="13335000" cy="512961"/>
          </a:xfrm>
          <a:prstGeom prst="rect">
            <a:avLst/>
          </a:prstGeom>
        </p:spPr>
        <p:txBody>
          <a:bodyPr wrap="square" lIns="0" tIns="0" rIns="0" bIns="0" rtlCol="0" anchor="t">
            <a:spAutoFit/>
          </a:bodyPr>
          <a:lstStyle/>
          <a:p>
            <a:pPr algn="l">
              <a:lnSpc>
                <a:spcPts val="3960"/>
              </a:lnSpc>
              <a:spcBef>
                <a:spcPct val="0"/>
              </a:spcBef>
            </a:pPr>
            <a:r>
              <a:rPr lang="vi-VN" sz="4000" b="1">
                <a:solidFill>
                  <a:srgbClr val="000000"/>
                </a:solidFill>
                <a:latin typeface="Times New Roman" panose="02020603050405020304" pitchFamily="18" charset="0"/>
                <a:ea typeface="Muli Bold"/>
                <a:cs typeface="Times New Roman" panose="02020603050405020304" pitchFamily="18" charset="0"/>
                <a:sym typeface="Muli Bold"/>
              </a:rPr>
              <a:t>Bước 2: Đăng ký học</a:t>
            </a:r>
          </a:p>
        </p:txBody>
      </p:sp>
      <p:sp>
        <p:nvSpPr>
          <p:cNvPr id="11" name="TextBox 5"/>
          <p:cNvSpPr txBox="1"/>
          <p:nvPr/>
        </p:nvSpPr>
        <p:spPr>
          <a:xfrm>
            <a:off x="12816840" y="4457700"/>
            <a:ext cx="4114800" cy="4501232"/>
          </a:xfrm>
          <a:prstGeom prst="rect">
            <a:avLst/>
          </a:prstGeom>
        </p:spPr>
        <p:txBody>
          <a:bodyPr wrap="square" lIns="0" tIns="0" rIns="0" bIns="0" rtlCol="0" anchor="t">
            <a:spAutoFit/>
          </a:bodyPr>
          <a:lstStyle/>
          <a:p>
            <a:pPr indent="698500" algn="just">
              <a:lnSpc>
                <a:spcPts val="3900"/>
              </a:lnSpc>
            </a:pPr>
            <a:r>
              <a:rPr lang="en-US" sz="3000" spc="-60" dirty="0" err="1">
                <a:solidFill>
                  <a:srgbClr val="000000"/>
                </a:solidFill>
                <a:latin typeface="Muli"/>
                <a:ea typeface="Muli"/>
                <a:cs typeface="Muli"/>
                <a:sym typeface="Muli"/>
              </a:rPr>
              <a:t>Sinh</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viên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có</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thể</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xem</a:t>
            </a:r>
            <a:r>
              <a:rPr lang="en-US" sz="3000" spc="-60" dirty="0">
                <a:solidFill>
                  <a:srgbClr val="000000"/>
                </a:solidFill>
                <a:latin typeface="Muli"/>
                <a:ea typeface="Muli"/>
                <a:cs typeface="Muli"/>
                <a:sym typeface="Muli"/>
              </a:rPr>
              <a:t> video </a:t>
            </a:r>
            <a:r>
              <a:rPr lang="en-US" sz="3000" spc="-60" dirty="0" err="1">
                <a:solidFill>
                  <a:srgbClr val="000000"/>
                </a:solidFill>
                <a:latin typeface="Muli"/>
                <a:ea typeface="Muli"/>
                <a:cs typeface="Muli"/>
                <a:sym typeface="Muli"/>
              </a:rPr>
              <a:t>về</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Hướng</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dẫn</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sử</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dụng</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Cổng</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thông</a:t>
            </a:r>
            <a:r>
              <a:rPr lang="en-US" sz="3000" spc="-60" dirty="0">
                <a:solidFill>
                  <a:srgbClr val="000000"/>
                </a:solidFill>
                <a:latin typeface="Muli"/>
                <a:ea typeface="Muli"/>
                <a:cs typeface="Muli"/>
                <a:sym typeface="Muli"/>
              </a:rPr>
              <a:t> tin </a:t>
            </a:r>
            <a:r>
              <a:rPr lang="en-US" sz="3000" spc="-60" dirty="0" err="1">
                <a:solidFill>
                  <a:srgbClr val="000000"/>
                </a:solidFill>
                <a:latin typeface="Muli"/>
                <a:ea typeface="Muli"/>
                <a:cs typeface="Muli"/>
                <a:sym typeface="Muli"/>
              </a:rPr>
              <a:t>đào</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tạo</a:t>
            </a:r>
            <a:r>
              <a:rPr lang="en-US" sz="3000" spc="-60" dirty="0">
                <a:solidFill>
                  <a:srgbClr val="000000"/>
                </a:solidFill>
                <a:latin typeface="Muli"/>
                <a:ea typeface="Muli"/>
                <a:cs typeface="Muli"/>
                <a:sym typeface="Muli"/>
              </a:rPr>
              <a:t> – </a:t>
            </a:r>
            <a:r>
              <a:rPr lang="en-US" sz="3000" spc="-60" dirty="0" err="1">
                <a:solidFill>
                  <a:srgbClr val="000000"/>
                </a:solidFill>
                <a:latin typeface="Muli"/>
                <a:ea typeface="Muli"/>
                <a:cs typeface="Muli"/>
                <a:sym typeface="Muli"/>
              </a:rPr>
              <a:t>Đăng</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ký</a:t>
            </a:r>
            <a:r>
              <a:rPr lang="en-US" sz="3000" spc="-60" dirty="0">
                <a:solidFill>
                  <a:srgbClr val="000000"/>
                </a:solidFill>
                <a:latin typeface="Muli"/>
                <a:ea typeface="Muli"/>
                <a:cs typeface="Muli"/>
                <a:sym typeface="Muli"/>
              </a:rPr>
              <a:t> </a:t>
            </a:r>
            <a:r>
              <a:rPr lang="en-US" sz="3000" spc="-60" dirty="0" err="1">
                <a:solidFill>
                  <a:srgbClr val="000000"/>
                </a:solidFill>
                <a:latin typeface="Muli"/>
                <a:ea typeface="Muli"/>
                <a:cs typeface="Muli"/>
                <a:sym typeface="Muli"/>
              </a:rPr>
              <a:t>học</a:t>
            </a:r>
            <a:r>
              <a:rPr lang="en-US" sz="3000" spc="-60" dirty="0">
                <a:solidFill>
                  <a:srgbClr val="000000"/>
                </a:solidFill>
                <a:latin typeface="Muli"/>
                <a:ea typeface="Muli"/>
                <a:cs typeface="Muli"/>
                <a:sym typeface="Muli"/>
              </a:rPr>
              <a:t>: </a:t>
            </a:r>
            <a:r>
              <a:rPr lang="en-US" sz="3000" b="1" spc="-60" dirty="0">
                <a:solidFill>
                  <a:srgbClr val="000000"/>
                </a:solidFill>
                <a:latin typeface="Muli"/>
                <a:ea typeface="Muli"/>
                <a:cs typeface="Muli"/>
                <a:sym typeface="Muli"/>
              </a:rPr>
              <a:t>https://www.youtube.com/watch?v=o2ErRk2WQ3w</a:t>
            </a:r>
          </a:p>
          <a:p>
            <a:pPr>
              <a:lnSpc>
                <a:spcPts val="3900"/>
              </a:lnSpc>
            </a:pPr>
            <a:endParaRPr lang="en-US" sz="3000" spc="-60" dirty="0">
              <a:solidFill>
                <a:srgbClr val="000000"/>
              </a:solidFill>
              <a:latin typeface="Muli"/>
              <a:ea typeface="Muli"/>
              <a:cs typeface="Muli"/>
              <a:sym typeface="Muli"/>
            </a:endParaRPr>
          </a:p>
        </p:txBody>
      </p:sp>
    </p:spTree>
    <p:extLst>
      <p:ext uri="{BB962C8B-B14F-4D97-AF65-F5344CB8AC3E}">
        <p14:creationId xmlns:p14="http://schemas.microsoft.com/office/powerpoint/2010/main" val="12988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txBody>
          <a:bodyPr/>
          <a:lstStyle/>
          <a:p>
            <a:endParaRPr lang="vi-VN"/>
          </a:p>
        </p:txBody>
      </p:sp>
      <p:grpSp>
        <p:nvGrpSpPr>
          <p:cNvPr id="17" name="Nhóm 16">
            <a:extLst>
              <a:ext uri="{FF2B5EF4-FFF2-40B4-BE49-F238E27FC236}">
                <a16:creationId xmlns:a16="http://schemas.microsoft.com/office/drawing/2014/main" id="{1E58B93F-669F-BF3B-F943-CA91CF513430}"/>
              </a:ext>
            </a:extLst>
          </p:cNvPr>
          <p:cNvGrpSpPr/>
          <p:nvPr/>
        </p:nvGrpSpPr>
        <p:grpSpPr>
          <a:xfrm>
            <a:off x="1716247" y="1960074"/>
            <a:ext cx="10492946" cy="7756112"/>
            <a:chOff x="1832294" y="3086099"/>
            <a:chExt cx="10240418" cy="6689313"/>
          </a:xfrm>
        </p:grpSpPr>
        <p:sp>
          <p:nvSpPr>
            <p:cNvPr id="3" name="Freeform 3"/>
            <p:cNvSpPr/>
            <p:nvPr/>
          </p:nvSpPr>
          <p:spPr>
            <a:xfrm>
              <a:off x="1832294" y="3086099"/>
              <a:ext cx="7014120" cy="6689313"/>
            </a:xfrm>
            <a:custGeom>
              <a:avLst/>
              <a:gdLst/>
              <a:ahLst/>
              <a:cxnLst/>
              <a:rect l="l" t="t" r="r" b="b"/>
              <a:pathLst>
                <a:path w="7014120" h="7062294">
                  <a:moveTo>
                    <a:pt x="0" y="0"/>
                  </a:moveTo>
                  <a:lnTo>
                    <a:pt x="7014120" y="0"/>
                  </a:lnTo>
                  <a:lnTo>
                    <a:pt x="7014120" y="7062295"/>
                  </a:lnTo>
                  <a:lnTo>
                    <a:pt x="0" y="7062295"/>
                  </a:lnTo>
                  <a:lnTo>
                    <a:pt x="0" y="0"/>
                  </a:lnTo>
                  <a:close/>
                </a:path>
              </a:pathLst>
            </a:custGeom>
            <a:blipFill>
              <a:blip r:embed="rId3"/>
              <a:stretch>
                <a:fillRect l="-194634" t="-19156" b="-26044"/>
              </a:stretch>
            </a:blipFill>
          </p:spPr>
          <p:txBody>
            <a:bodyPr/>
            <a:lstStyle/>
            <a:p>
              <a:endParaRPr lang="vi-VN"/>
            </a:p>
          </p:txBody>
        </p:sp>
        <p:sp>
          <p:nvSpPr>
            <p:cNvPr id="4" name="Freeform 4"/>
            <p:cNvSpPr/>
            <p:nvPr/>
          </p:nvSpPr>
          <p:spPr>
            <a:xfrm rot="10626656" flipH="1">
              <a:off x="8592377" y="4475972"/>
              <a:ext cx="3480335" cy="630905"/>
            </a:xfrm>
            <a:custGeom>
              <a:avLst/>
              <a:gdLst/>
              <a:ahLst/>
              <a:cxnLst/>
              <a:rect l="l" t="t" r="r" b="b"/>
              <a:pathLst>
                <a:path w="3415856" h="734409">
                  <a:moveTo>
                    <a:pt x="3415855" y="0"/>
                  </a:moveTo>
                  <a:lnTo>
                    <a:pt x="0" y="0"/>
                  </a:lnTo>
                  <a:lnTo>
                    <a:pt x="0" y="734409"/>
                  </a:lnTo>
                  <a:lnTo>
                    <a:pt x="3415855" y="734409"/>
                  </a:lnTo>
                  <a:lnTo>
                    <a:pt x="3415855"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12" name="Group 12"/>
            <p:cNvGrpSpPr/>
            <p:nvPr/>
          </p:nvGrpSpPr>
          <p:grpSpPr>
            <a:xfrm>
              <a:off x="2234815" y="4285483"/>
              <a:ext cx="6255530" cy="1204778"/>
              <a:chOff x="0" y="0"/>
              <a:chExt cx="1542153" cy="297010"/>
            </a:xfrm>
          </p:grpSpPr>
          <p:sp>
            <p:nvSpPr>
              <p:cNvPr id="13" name="Freeform 13"/>
              <p:cNvSpPr/>
              <p:nvPr/>
            </p:nvSpPr>
            <p:spPr>
              <a:xfrm>
                <a:off x="0" y="0"/>
                <a:ext cx="1542153" cy="297010"/>
              </a:xfrm>
              <a:custGeom>
                <a:avLst/>
                <a:gdLst/>
                <a:ahLst/>
                <a:cxnLst/>
                <a:rect l="l" t="t" r="r" b="b"/>
                <a:pathLst>
                  <a:path w="1542153" h="297010">
                    <a:moveTo>
                      <a:pt x="0" y="0"/>
                    </a:moveTo>
                    <a:lnTo>
                      <a:pt x="1542153" y="0"/>
                    </a:lnTo>
                    <a:lnTo>
                      <a:pt x="1542153" y="297010"/>
                    </a:lnTo>
                    <a:lnTo>
                      <a:pt x="0" y="297010"/>
                    </a:lnTo>
                    <a:close/>
                  </a:path>
                </a:pathLst>
              </a:custGeom>
              <a:noFill/>
              <a:ln w="47625" cap="sq">
                <a:solidFill>
                  <a:srgbClr val="C00000"/>
                </a:solidFill>
                <a:prstDash val="solid"/>
                <a:miter/>
              </a:ln>
            </p:spPr>
          </p:sp>
          <p:sp>
            <p:nvSpPr>
              <p:cNvPr id="14" name="TextBox 14"/>
              <p:cNvSpPr txBox="1"/>
              <p:nvPr/>
            </p:nvSpPr>
            <p:spPr>
              <a:xfrm>
                <a:off x="0" y="-38100"/>
                <a:ext cx="1542153" cy="335110"/>
              </a:xfrm>
              <a:prstGeom prst="rect">
                <a:avLst/>
              </a:prstGeom>
            </p:spPr>
            <p:txBody>
              <a:bodyPr lIns="50800" tIns="50800" rIns="50800" bIns="50800" rtlCol="0" anchor="ctr"/>
              <a:lstStyle/>
              <a:p>
                <a:pPr algn="ctr">
                  <a:lnSpc>
                    <a:spcPts val="2659"/>
                  </a:lnSpc>
                  <a:spcBef>
                    <a:spcPct val="0"/>
                  </a:spcBef>
                </a:pPr>
                <a:endParaRPr/>
              </a:p>
            </p:txBody>
          </p:sp>
        </p:grpSp>
      </p:grpSp>
      <p:sp>
        <p:nvSpPr>
          <p:cNvPr id="15" name="Freeform 7">
            <a:extLst>
              <a:ext uri="{FF2B5EF4-FFF2-40B4-BE49-F238E27FC236}">
                <a16:creationId xmlns:a16="http://schemas.microsoft.com/office/drawing/2014/main" id="{287209FE-681E-32B1-8250-65E1C66F1561}"/>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6"/>
            <a:stretch>
              <a:fillRect/>
            </a:stretch>
          </a:blipFill>
        </p:spPr>
      </p:sp>
      <p:sp>
        <p:nvSpPr>
          <p:cNvPr id="16" name="TextBox 3">
            <a:extLst>
              <a:ext uri="{FF2B5EF4-FFF2-40B4-BE49-F238E27FC236}">
                <a16:creationId xmlns:a16="http://schemas.microsoft.com/office/drawing/2014/main" id="{ABE7AE71-1139-A0AC-E496-28047953F94E}"/>
              </a:ext>
            </a:extLst>
          </p:cNvPr>
          <p:cNvSpPr txBox="1"/>
          <p:nvPr/>
        </p:nvSpPr>
        <p:spPr>
          <a:xfrm>
            <a:off x="1143000" y="876300"/>
            <a:ext cx="13335000" cy="512961"/>
          </a:xfrm>
          <a:prstGeom prst="rect">
            <a:avLst/>
          </a:prstGeom>
        </p:spPr>
        <p:txBody>
          <a:bodyPr wrap="square" lIns="0" tIns="0" rIns="0" bIns="0" rtlCol="0" anchor="t">
            <a:spAutoFit/>
          </a:bodyPr>
          <a:lstStyle/>
          <a:p>
            <a:pPr algn="l">
              <a:lnSpc>
                <a:spcPts val="3960"/>
              </a:lnSpc>
              <a:spcBef>
                <a:spcPct val="0"/>
              </a:spcBef>
            </a:pPr>
            <a:r>
              <a:rPr lang="vi-VN" sz="4000" b="1">
                <a:solidFill>
                  <a:srgbClr val="000000"/>
                </a:solidFill>
                <a:latin typeface="Times New Roman" panose="02020603050405020304" pitchFamily="18" charset="0"/>
                <a:ea typeface="Muli Bold"/>
                <a:cs typeface="Times New Roman" panose="02020603050405020304" pitchFamily="18" charset="0"/>
                <a:sym typeface="Muli Bold"/>
              </a:rPr>
              <a:t>2.1: Đăng nhập hệ thống</a:t>
            </a:r>
          </a:p>
        </p:txBody>
      </p:sp>
      <p:sp>
        <p:nvSpPr>
          <p:cNvPr id="18" name="Đám mây 17">
            <a:extLst>
              <a:ext uri="{FF2B5EF4-FFF2-40B4-BE49-F238E27FC236}">
                <a16:creationId xmlns:a16="http://schemas.microsoft.com/office/drawing/2014/main" id="{AA7A8465-CC75-E384-9D06-8BCB4B5D4025}"/>
              </a:ext>
            </a:extLst>
          </p:cNvPr>
          <p:cNvSpPr/>
          <p:nvPr/>
        </p:nvSpPr>
        <p:spPr>
          <a:xfrm>
            <a:off x="11525451" y="3744635"/>
            <a:ext cx="5410200" cy="4191000"/>
          </a:xfrm>
          <a:prstGeom prst="cloud">
            <a:avLst/>
          </a:prstGeom>
          <a:solidFill>
            <a:srgbClr val="FFFFCC"/>
          </a:solidFill>
          <a:ln w="28575">
            <a:solidFill>
              <a:srgbClr val="C00000"/>
            </a:solidFill>
          </a:ln>
        </p:spPr>
        <p:txBody>
          <a:bodyPr rtlCol="0" anchor="ctr"/>
          <a:lstStyle/>
          <a:p>
            <a:pPr algn="ctr"/>
            <a:r>
              <a:rPr lang="en-US" sz="3200">
                <a:latin typeface="Muli" panose="020B0604020202020204" charset="0"/>
                <a:cs typeface="Times New Roman" panose="02020603050405020304" pitchFamily="18" charset="0"/>
              </a:rPr>
              <a:t>Tên truy cập là </a:t>
            </a:r>
          </a:p>
          <a:p>
            <a:pPr algn="ctr"/>
            <a:r>
              <a:rPr lang="en-US" sz="3200">
                <a:latin typeface="Muli" panose="020B0604020202020204" charset="0"/>
                <a:cs typeface="Times New Roman" panose="02020603050405020304" pitchFamily="18" charset="0"/>
              </a:rPr>
              <a:t>mã số sinh viên</a:t>
            </a:r>
          </a:p>
          <a:p>
            <a:pPr algn="ctr"/>
            <a:r>
              <a:rPr lang="en-US" sz="3200">
                <a:latin typeface="Muli" panose="020B0604020202020204" charset="0"/>
                <a:cs typeface="Times New Roman" panose="02020603050405020304" pitchFamily="18" charset="0"/>
              </a:rPr>
              <a:t>Ví dụ: 2511xxxx</a:t>
            </a:r>
            <a:endParaRPr lang="vi-VN" sz="3200">
              <a:latin typeface="Muli" panose="020B060402020202020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txBody>
          <a:bodyPr/>
          <a:lstStyle/>
          <a:p>
            <a:endParaRPr lang="vi-VN"/>
          </a:p>
        </p:txBody>
      </p:sp>
      <p:sp>
        <p:nvSpPr>
          <p:cNvPr id="17" name="Freeform 7">
            <a:extLst>
              <a:ext uri="{FF2B5EF4-FFF2-40B4-BE49-F238E27FC236}">
                <a16:creationId xmlns:a16="http://schemas.microsoft.com/office/drawing/2014/main" id="{6FC99575-94D8-A431-6968-8E445C2F9896}"/>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3"/>
            <a:stretch>
              <a:fillRect/>
            </a:stretch>
          </a:blipFill>
        </p:spPr>
      </p:sp>
      <p:grpSp>
        <p:nvGrpSpPr>
          <p:cNvPr id="24" name="Nhóm 23">
            <a:extLst>
              <a:ext uri="{FF2B5EF4-FFF2-40B4-BE49-F238E27FC236}">
                <a16:creationId xmlns:a16="http://schemas.microsoft.com/office/drawing/2014/main" id="{E13CD7F0-DB33-A99E-19AD-54372611E9D5}"/>
              </a:ext>
            </a:extLst>
          </p:cNvPr>
          <p:cNvGrpSpPr/>
          <p:nvPr/>
        </p:nvGrpSpPr>
        <p:grpSpPr>
          <a:xfrm>
            <a:off x="1716247" y="1960074"/>
            <a:ext cx="8703404" cy="7756112"/>
            <a:chOff x="1832294" y="3086099"/>
            <a:chExt cx="8493945" cy="6689313"/>
          </a:xfrm>
        </p:grpSpPr>
        <p:sp>
          <p:nvSpPr>
            <p:cNvPr id="25" name="Freeform 3">
              <a:extLst>
                <a:ext uri="{FF2B5EF4-FFF2-40B4-BE49-F238E27FC236}">
                  <a16:creationId xmlns:a16="http://schemas.microsoft.com/office/drawing/2014/main" id="{F3D83F16-9EBB-4A24-142E-AD7A93D1B859}"/>
                </a:ext>
              </a:extLst>
            </p:cNvPr>
            <p:cNvSpPr/>
            <p:nvPr/>
          </p:nvSpPr>
          <p:spPr>
            <a:xfrm>
              <a:off x="1832294" y="3086099"/>
              <a:ext cx="7014120" cy="6689313"/>
            </a:xfrm>
            <a:custGeom>
              <a:avLst/>
              <a:gdLst/>
              <a:ahLst/>
              <a:cxnLst/>
              <a:rect l="l" t="t" r="r" b="b"/>
              <a:pathLst>
                <a:path w="7014120" h="7062294">
                  <a:moveTo>
                    <a:pt x="0" y="0"/>
                  </a:moveTo>
                  <a:lnTo>
                    <a:pt x="7014120" y="0"/>
                  </a:lnTo>
                  <a:lnTo>
                    <a:pt x="7014120" y="7062295"/>
                  </a:lnTo>
                  <a:lnTo>
                    <a:pt x="0" y="7062295"/>
                  </a:lnTo>
                  <a:lnTo>
                    <a:pt x="0" y="0"/>
                  </a:lnTo>
                  <a:close/>
                </a:path>
              </a:pathLst>
            </a:custGeom>
            <a:blipFill>
              <a:blip r:embed="rId4"/>
              <a:stretch>
                <a:fillRect l="-194634" t="-19156" b="-26044"/>
              </a:stretch>
            </a:blipFill>
          </p:spPr>
          <p:txBody>
            <a:bodyPr/>
            <a:lstStyle/>
            <a:p>
              <a:endParaRPr lang="vi-VN"/>
            </a:p>
          </p:txBody>
        </p:sp>
        <p:sp>
          <p:nvSpPr>
            <p:cNvPr id="26" name="Freeform 4">
              <a:extLst>
                <a:ext uri="{FF2B5EF4-FFF2-40B4-BE49-F238E27FC236}">
                  <a16:creationId xmlns:a16="http://schemas.microsoft.com/office/drawing/2014/main" id="{1A91D0D1-4B04-BE1D-7CAB-CDDD31495402}"/>
                </a:ext>
              </a:extLst>
            </p:cNvPr>
            <p:cNvSpPr/>
            <p:nvPr/>
          </p:nvSpPr>
          <p:spPr>
            <a:xfrm rot="8948137" flipH="1">
              <a:off x="7758399" y="4674126"/>
              <a:ext cx="2567840" cy="436625"/>
            </a:xfrm>
            <a:custGeom>
              <a:avLst/>
              <a:gdLst/>
              <a:ahLst/>
              <a:cxnLst/>
              <a:rect l="l" t="t" r="r" b="b"/>
              <a:pathLst>
                <a:path w="3415856" h="734409">
                  <a:moveTo>
                    <a:pt x="3415855" y="0"/>
                  </a:moveTo>
                  <a:lnTo>
                    <a:pt x="0" y="0"/>
                  </a:lnTo>
                  <a:lnTo>
                    <a:pt x="0" y="734409"/>
                  </a:lnTo>
                  <a:lnTo>
                    <a:pt x="3415855" y="734409"/>
                  </a:lnTo>
                  <a:lnTo>
                    <a:pt x="3415855"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27" name="Group 12">
              <a:extLst>
                <a:ext uri="{FF2B5EF4-FFF2-40B4-BE49-F238E27FC236}">
                  <a16:creationId xmlns:a16="http://schemas.microsoft.com/office/drawing/2014/main" id="{B8BC36BA-4659-410C-71F4-F36A1FF69CA4}"/>
                </a:ext>
              </a:extLst>
            </p:cNvPr>
            <p:cNvGrpSpPr/>
            <p:nvPr/>
          </p:nvGrpSpPr>
          <p:grpSpPr>
            <a:xfrm>
              <a:off x="2234815" y="4130936"/>
              <a:ext cx="6255530" cy="2357922"/>
              <a:chOff x="0" y="-38100"/>
              <a:chExt cx="1542153" cy="581291"/>
            </a:xfrm>
          </p:grpSpPr>
          <p:sp>
            <p:nvSpPr>
              <p:cNvPr id="28" name="Freeform 13">
                <a:extLst>
                  <a:ext uri="{FF2B5EF4-FFF2-40B4-BE49-F238E27FC236}">
                    <a16:creationId xmlns:a16="http://schemas.microsoft.com/office/drawing/2014/main" id="{AB83D009-69A3-6819-BEC6-D5F01CD59275}"/>
                  </a:ext>
                </a:extLst>
              </p:cNvPr>
              <p:cNvSpPr/>
              <p:nvPr/>
            </p:nvSpPr>
            <p:spPr>
              <a:xfrm>
                <a:off x="0" y="296103"/>
                <a:ext cx="1542153" cy="247088"/>
              </a:xfrm>
              <a:custGeom>
                <a:avLst/>
                <a:gdLst/>
                <a:ahLst/>
                <a:cxnLst/>
                <a:rect l="l" t="t" r="r" b="b"/>
                <a:pathLst>
                  <a:path w="1542153" h="297010">
                    <a:moveTo>
                      <a:pt x="0" y="0"/>
                    </a:moveTo>
                    <a:lnTo>
                      <a:pt x="1542153" y="0"/>
                    </a:lnTo>
                    <a:lnTo>
                      <a:pt x="1542153" y="297010"/>
                    </a:lnTo>
                    <a:lnTo>
                      <a:pt x="0" y="297010"/>
                    </a:lnTo>
                    <a:close/>
                  </a:path>
                </a:pathLst>
              </a:custGeom>
              <a:solidFill>
                <a:srgbClr val="C00000">
                  <a:alpha val="0"/>
                </a:srgbClr>
              </a:solidFill>
              <a:ln w="47625" cap="sq">
                <a:solidFill>
                  <a:srgbClr val="C00000"/>
                </a:solidFill>
                <a:prstDash val="solid"/>
                <a:miter/>
              </a:ln>
            </p:spPr>
          </p:sp>
          <p:sp>
            <p:nvSpPr>
              <p:cNvPr id="29" name="TextBox 14">
                <a:extLst>
                  <a:ext uri="{FF2B5EF4-FFF2-40B4-BE49-F238E27FC236}">
                    <a16:creationId xmlns:a16="http://schemas.microsoft.com/office/drawing/2014/main" id="{1D631175-33EF-C54D-BD35-A3619B385A59}"/>
                  </a:ext>
                </a:extLst>
              </p:cNvPr>
              <p:cNvSpPr txBox="1"/>
              <p:nvPr/>
            </p:nvSpPr>
            <p:spPr>
              <a:xfrm>
                <a:off x="0" y="-38100"/>
                <a:ext cx="1542153" cy="335110"/>
              </a:xfrm>
              <a:prstGeom prst="rect">
                <a:avLst/>
              </a:prstGeom>
            </p:spPr>
            <p:txBody>
              <a:bodyPr lIns="50800" tIns="50800" rIns="50800" bIns="50800" rtlCol="0" anchor="ctr"/>
              <a:lstStyle/>
              <a:p>
                <a:pPr algn="ctr">
                  <a:lnSpc>
                    <a:spcPts val="2659"/>
                  </a:lnSpc>
                  <a:spcBef>
                    <a:spcPct val="0"/>
                  </a:spcBef>
                </a:pPr>
                <a:endParaRPr/>
              </a:p>
            </p:txBody>
          </p:sp>
        </p:grpSp>
      </p:grpSp>
      <p:sp>
        <p:nvSpPr>
          <p:cNvPr id="30" name="Đám mây 29">
            <a:extLst>
              <a:ext uri="{FF2B5EF4-FFF2-40B4-BE49-F238E27FC236}">
                <a16:creationId xmlns:a16="http://schemas.microsoft.com/office/drawing/2014/main" id="{2F876400-803D-698A-10F6-7A95246D9036}"/>
              </a:ext>
            </a:extLst>
          </p:cNvPr>
          <p:cNvSpPr/>
          <p:nvPr/>
        </p:nvSpPr>
        <p:spPr>
          <a:xfrm>
            <a:off x="10543367" y="1934006"/>
            <a:ext cx="5031913" cy="2897521"/>
          </a:xfrm>
          <a:prstGeom prst="cloud">
            <a:avLst/>
          </a:prstGeom>
          <a:solidFill>
            <a:srgbClr val="FFFFCC"/>
          </a:solidFill>
          <a:ln w="28575">
            <a:solidFill>
              <a:srgbClr val="C00000"/>
            </a:solidFill>
          </a:ln>
        </p:spPr>
        <p:txBody>
          <a:bodyPr rtlCol="0" anchor="ctr"/>
          <a:lstStyle/>
          <a:p>
            <a:pPr algn="ctr">
              <a:lnSpc>
                <a:spcPts val="3640"/>
              </a:lnSpc>
            </a:pPr>
            <a:r>
              <a:rPr lang="en-US" sz="2400">
                <a:solidFill>
                  <a:srgbClr val="000000"/>
                </a:solidFill>
                <a:latin typeface="Muli"/>
                <a:ea typeface="Muli"/>
                <a:cs typeface="Muli"/>
                <a:sym typeface="Muli"/>
              </a:rPr>
              <a:t>Mật khẩu lần đầu do PĐT &amp; CTSV đã thông báo qua email Sinh viên</a:t>
            </a:r>
          </a:p>
        </p:txBody>
      </p:sp>
      <p:sp>
        <p:nvSpPr>
          <p:cNvPr id="31" name="Đám mây 30">
            <a:extLst>
              <a:ext uri="{FF2B5EF4-FFF2-40B4-BE49-F238E27FC236}">
                <a16:creationId xmlns:a16="http://schemas.microsoft.com/office/drawing/2014/main" id="{FE8494AA-94F5-D4C1-34F1-6CEB7E4D7AE6}"/>
              </a:ext>
            </a:extLst>
          </p:cNvPr>
          <p:cNvSpPr/>
          <p:nvPr/>
        </p:nvSpPr>
        <p:spPr>
          <a:xfrm>
            <a:off x="9534834" y="5505265"/>
            <a:ext cx="7901889" cy="4235173"/>
          </a:xfrm>
          <a:prstGeom prst="cloud">
            <a:avLst/>
          </a:prstGeom>
          <a:solidFill>
            <a:srgbClr val="FFFFCC"/>
          </a:solidFill>
          <a:ln w="28575">
            <a:solidFill>
              <a:srgbClr val="C00000"/>
            </a:solidFill>
          </a:ln>
        </p:spPr>
        <p:txBody>
          <a:bodyPr rtlCol="0" anchor="ctr"/>
          <a:lstStyle/>
          <a:p>
            <a:pPr algn="ctr">
              <a:lnSpc>
                <a:spcPct val="150000"/>
              </a:lnSpc>
            </a:pPr>
            <a:r>
              <a:rPr lang="en-US" sz="2400" b="1">
                <a:latin typeface="Muli" panose="020B0604020202020204" charset="0"/>
                <a:ea typeface="Muli Bold"/>
                <a:cs typeface="Muli Bold"/>
                <a:sym typeface="Muli Bold"/>
              </a:rPr>
              <a:t> Sinh viên phải thực hiện đổi mật khẩu ngay sau khi đăng nhập hệ thống lần đầu để bảo đảm an toàn thông tin tài khoản và quyền lợi đăng ký học phần của bản thân</a:t>
            </a:r>
            <a:endParaRPr lang="en-US" sz="2400">
              <a:latin typeface="Muli" panose="020B0604020202020204" charset="0"/>
              <a:ea typeface="Muli"/>
              <a:cs typeface="Muli"/>
              <a:sym typeface="Mul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l="-2020" t="-20" r="-2131" b="-2303"/>
            </a:stretch>
          </a:blipFill>
        </p:spPr>
      </p:sp>
      <p:pic>
        <p:nvPicPr>
          <p:cNvPr id="17" name="image1.png"/>
          <p:cNvPicPr/>
          <p:nvPr/>
        </p:nvPicPr>
        <p:blipFill>
          <a:blip r:embed="rId4"/>
          <a:srcRect/>
          <a:stretch>
            <a:fillRect/>
          </a:stretch>
        </p:blipFill>
        <p:spPr>
          <a:xfrm>
            <a:off x="1907763" y="3622606"/>
            <a:ext cx="7092733" cy="6629400"/>
          </a:xfrm>
          <a:prstGeom prst="rect">
            <a:avLst/>
          </a:prstGeom>
          <a:ln/>
        </p:spPr>
      </p:pic>
      <p:sp>
        <p:nvSpPr>
          <p:cNvPr id="9" name="Freeform 7">
            <a:extLst>
              <a:ext uri="{FF2B5EF4-FFF2-40B4-BE49-F238E27FC236}">
                <a16:creationId xmlns:a16="http://schemas.microsoft.com/office/drawing/2014/main" id="{6234E920-4443-A12F-4CC0-3C800098F0E3}"/>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5"/>
            <a:stretch>
              <a:fillRect/>
            </a:stretch>
          </a:blipFill>
        </p:spPr>
      </p:sp>
      <p:sp>
        <p:nvSpPr>
          <p:cNvPr id="14" name="TextBox 3">
            <a:extLst>
              <a:ext uri="{FF2B5EF4-FFF2-40B4-BE49-F238E27FC236}">
                <a16:creationId xmlns:a16="http://schemas.microsoft.com/office/drawing/2014/main" id="{0B01D161-231E-1266-001B-A6D8B2B27ACD}"/>
              </a:ext>
            </a:extLst>
          </p:cNvPr>
          <p:cNvSpPr txBox="1"/>
          <p:nvPr/>
        </p:nvSpPr>
        <p:spPr>
          <a:xfrm>
            <a:off x="609600" y="578279"/>
            <a:ext cx="14965680" cy="480901"/>
          </a:xfrm>
          <a:prstGeom prst="rect">
            <a:avLst/>
          </a:prstGeom>
        </p:spPr>
        <p:txBody>
          <a:bodyPr wrap="square" lIns="0" tIns="0" rIns="0" bIns="0" rtlCol="0" anchor="t">
            <a:spAutoFit/>
          </a:bodyPr>
          <a:lstStyle/>
          <a:p>
            <a:pPr indent="698500" algn="l">
              <a:lnSpc>
                <a:spcPts val="3960"/>
              </a:lnSpc>
              <a:spcBef>
                <a:spcPct val="0"/>
              </a:spcBef>
            </a:pPr>
            <a:r>
              <a:rPr lang="vi-VN" sz="3200" b="1">
                <a:solidFill>
                  <a:srgbClr val="000000"/>
                </a:solidFill>
                <a:latin typeface="Times New Roman" panose="02020603050405020304" pitchFamily="18" charset="0"/>
                <a:ea typeface="Muli Bold"/>
                <a:cs typeface="Times New Roman" panose="02020603050405020304" pitchFamily="18" charset="0"/>
                <a:sym typeface="Muli Bold"/>
              </a:rPr>
              <a:t>Trong trường hợp “Quên mật khẩu”</a:t>
            </a:r>
            <a:r>
              <a:rPr lang="en-US" sz="3200" b="1">
                <a:solidFill>
                  <a:srgbClr val="000000"/>
                </a:solidFill>
                <a:latin typeface="Times New Roman" panose="02020603050405020304" pitchFamily="18" charset="0"/>
                <a:ea typeface="Muli Bold"/>
                <a:cs typeface="Times New Roman" panose="02020603050405020304" pitchFamily="18" charset="0"/>
                <a:sym typeface="Muli Bold"/>
              </a:rPr>
              <a:t>, </a:t>
            </a:r>
            <a:r>
              <a:rPr lang="vi-VN" sz="3200" b="1">
                <a:solidFill>
                  <a:srgbClr val="000000"/>
                </a:solidFill>
                <a:latin typeface="Times New Roman" panose="02020603050405020304" pitchFamily="18" charset="0"/>
                <a:ea typeface="Muli Bold"/>
                <a:cs typeface="Times New Roman" panose="02020603050405020304" pitchFamily="18" charset="0"/>
                <a:sym typeface="Muli Bold"/>
              </a:rPr>
              <a:t>sinh viên thực hiện theo các bước sau đây:</a:t>
            </a:r>
          </a:p>
        </p:txBody>
      </p:sp>
      <p:sp>
        <p:nvSpPr>
          <p:cNvPr id="3" name="Hình chữ nhật 2">
            <a:extLst>
              <a:ext uri="{FF2B5EF4-FFF2-40B4-BE49-F238E27FC236}">
                <a16:creationId xmlns:a16="http://schemas.microsoft.com/office/drawing/2014/main" id="{1F71E81C-BEEB-351C-316A-7EE2F32AD7DB}"/>
              </a:ext>
            </a:extLst>
          </p:cNvPr>
          <p:cNvSpPr/>
          <p:nvPr/>
        </p:nvSpPr>
        <p:spPr>
          <a:xfrm>
            <a:off x="9596483" y="1406576"/>
            <a:ext cx="6288660" cy="1283754"/>
          </a:xfrm>
          <a:prstGeom prst="rect">
            <a:avLst/>
          </a:prstGeom>
          <a:solidFill>
            <a:srgbClr val="FFFFCC"/>
          </a:solidFill>
          <a:ln w="38100">
            <a:solidFill>
              <a:srgbClr val="C00000"/>
            </a:solidFill>
          </a:ln>
        </p:spPr>
        <p:txBody>
          <a:bodyPr rtlCol="0" anchor="ctr"/>
          <a:lstStyle/>
          <a:p>
            <a:pPr algn="ctr"/>
            <a:r>
              <a:rPr lang="en-US" sz="2300">
                <a:solidFill>
                  <a:srgbClr val="000000"/>
                </a:solidFill>
                <a:latin typeface="Muli" panose="020B0604020202020204" charset="0"/>
                <a:ea typeface="Muli Bold"/>
                <a:cs typeface="Muli Bold"/>
                <a:sym typeface="Muli Bold"/>
              </a:rPr>
              <a:t>Bước 1: </a:t>
            </a:r>
            <a:r>
              <a:rPr lang="en-US" sz="2300">
                <a:latin typeface="Muli" panose="020B0604020202020204" charset="0"/>
                <a:sym typeface="Muli Bold"/>
              </a:rPr>
              <a:t>Đăng nhập vào app ONE-VNU bằng tài khoản email vnu.edu.vn</a:t>
            </a:r>
            <a:endParaRPr lang="vi-VN" sz="2300">
              <a:latin typeface="Muli" panose="020B0604020202020204" charset="0"/>
            </a:endParaRPr>
          </a:p>
        </p:txBody>
      </p:sp>
      <p:sp>
        <p:nvSpPr>
          <p:cNvPr id="4" name="Hình chữ nhật 3">
            <a:extLst>
              <a:ext uri="{FF2B5EF4-FFF2-40B4-BE49-F238E27FC236}">
                <a16:creationId xmlns:a16="http://schemas.microsoft.com/office/drawing/2014/main" id="{F978FE8A-E139-9F07-5DDC-D22CA2D1EAAD}"/>
              </a:ext>
            </a:extLst>
          </p:cNvPr>
          <p:cNvSpPr/>
          <p:nvPr/>
        </p:nvSpPr>
        <p:spPr>
          <a:xfrm>
            <a:off x="9557479" y="4336898"/>
            <a:ext cx="6288660" cy="1025922"/>
          </a:xfrm>
          <a:prstGeom prst="rect">
            <a:avLst/>
          </a:prstGeom>
          <a:solidFill>
            <a:srgbClr val="FFFFCC"/>
          </a:solidFill>
          <a:ln w="38100">
            <a:solidFill>
              <a:srgbClr val="C00000"/>
            </a:solidFill>
          </a:ln>
        </p:spPr>
        <p:txBody>
          <a:bodyPr rtlCol="0" anchor="ctr"/>
          <a:lstStyle/>
          <a:p>
            <a:pPr algn="ctr"/>
            <a:r>
              <a:rPr lang="en-US" sz="2300">
                <a:solidFill>
                  <a:srgbClr val="000000"/>
                </a:solidFill>
                <a:latin typeface="Muli" panose="020B0604020202020204" charset="0"/>
                <a:ea typeface="Muli Bold"/>
                <a:cs typeface="Muli Bold"/>
                <a:sym typeface="Muli Bold"/>
              </a:rPr>
              <a:t>Bước 3: </a:t>
            </a:r>
            <a:r>
              <a:rPr lang="en-US" sz="2300">
                <a:latin typeface="Muli" panose="020B0604020202020204" charset="0"/>
              </a:rPr>
              <a:t>Chọn </a:t>
            </a:r>
            <a:r>
              <a:rPr lang="vi-VN" sz="2300" b="1">
                <a:latin typeface="Muli" panose="020B0604020202020204" charset="0"/>
              </a:rPr>
              <a:t>Quản lý mật khẩu</a:t>
            </a:r>
            <a:endParaRPr lang="vi-VN" sz="2300">
              <a:latin typeface="Muli" panose="020B0604020202020204" charset="0"/>
            </a:endParaRPr>
          </a:p>
        </p:txBody>
      </p:sp>
      <p:sp>
        <p:nvSpPr>
          <p:cNvPr id="5" name="Hình chữ nhật 4">
            <a:extLst>
              <a:ext uri="{FF2B5EF4-FFF2-40B4-BE49-F238E27FC236}">
                <a16:creationId xmlns:a16="http://schemas.microsoft.com/office/drawing/2014/main" id="{04695545-BDEF-B8E6-0154-0BBC43E3A458}"/>
              </a:ext>
            </a:extLst>
          </p:cNvPr>
          <p:cNvSpPr/>
          <p:nvPr/>
        </p:nvSpPr>
        <p:spPr>
          <a:xfrm>
            <a:off x="9557479" y="5650839"/>
            <a:ext cx="6288660" cy="1025922"/>
          </a:xfrm>
          <a:prstGeom prst="rect">
            <a:avLst/>
          </a:prstGeom>
          <a:solidFill>
            <a:srgbClr val="FFFFCC"/>
          </a:solidFill>
          <a:ln w="38100">
            <a:solidFill>
              <a:srgbClr val="C00000"/>
            </a:solidFill>
          </a:ln>
        </p:spPr>
        <p:txBody>
          <a:bodyPr rtlCol="0" anchor="ctr"/>
          <a:lstStyle/>
          <a:p>
            <a:pPr algn="ctr"/>
            <a:r>
              <a:rPr lang="en-US" sz="2300">
                <a:solidFill>
                  <a:srgbClr val="000000"/>
                </a:solidFill>
                <a:latin typeface="Muli" panose="020B0604020202020204" charset="0"/>
                <a:ea typeface="Muli Bold"/>
                <a:cs typeface="Muli Bold"/>
                <a:sym typeface="Muli Bold"/>
              </a:rPr>
              <a:t>Bước 4: </a:t>
            </a:r>
            <a:r>
              <a:rPr lang="en-US" sz="2300">
                <a:latin typeface="Muli" panose="020B0604020202020204" charset="0"/>
                <a:sym typeface="Muli Bold"/>
              </a:rPr>
              <a:t>Ấn nút</a:t>
            </a:r>
            <a:r>
              <a:rPr lang="vi-VN" sz="2300">
                <a:latin typeface="Muli" panose="020B0604020202020204" charset="0"/>
              </a:rPr>
              <a:t> </a:t>
            </a:r>
            <a:r>
              <a:rPr lang="vi-VN" sz="2300" b="1">
                <a:latin typeface="Muli" panose="020B0604020202020204" charset="0"/>
              </a:rPr>
              <a:t>Quên mật khẩu</a:t>
            </a:r>
            <a:endParaRPr lang="vi-VN" sz="2300">
              <a:latin typeface="Muli" panose="020B0604020202020204" charset="0"/>
            </a:endParaRPr>
          </a:p>
        </p:txBody>
      </p:sp>
      <p:sp>
        <p:nvSpPr>
          <p:cNvPr id="6" name="Hình chữ nhật 5">
            <a:extLst>
              <a:ext uri="{FF2B5EF4-FFF2-40B4-BE49-F238E27FC236}">
                <a16:creationId xmlns:a16="http://schemas.microsoft.com/office/drawing/2014/main" id="{46F052B1-485F-B26F-E418-EAAF8195A8AA}"/>
              </a:ext>
            </a:extLst>
          </p:cNvPr>
          <p:cNvSpPr/>
          <p:nvPr/>
        </p:nvSpPr>
        <p:spPr>
          <a:xfrm>
            <a:off x="9557479" y="7020474"/>
            <a:ext cx="6288660" cy="1025922"/>
          </a:xfrm>
          <a:prstGeom prst="rect">
            <a:avLst/>
          </a:prstGeom>
          <a:solidFill>
            <a:srgbClr val="FFFFCC"/>
          </a:solidFill>
          <a:ln w="38100">
            <a:solidFill>
              <a:srgbClr val="C00000"/>
            </a:solidFill>
          </a:ln>
        </p:spPr>
        <p:txBody>
          <a:bodyPr rtlCol="0" anchor="ctr"/>
          <a:lstStyle/>
          <a:p>
            <a:pPr algn="ctr"/>
            <a:r>
              <a:rPr lang="en-US" sz="2300">
                <a:solidFill>
                  <a:srgbClr val="000000"/>
                </a:solidFill>
                <a:latin typeface="Muli" panose="020B0604020202020204" charset="0"/>
                <a:ea typeface="Muli Bold"/>
                <a:cs typeface="Muli Bold"/>
                <a:sym typeface="Muli Bold"/>
              </a:rPr>
              <a:t>Bước 5: </a:t>
            </a:r>
            <a:r>
              <a:rPr lang="vi-VN" sz="2300">
                <a:latin typeface="Muli" panose="020B0604020202020204" charset="0"/>
              </a:rPr>
              <a:t>Chọn </a:t>
            </a:r>
            <a:r>
              <a:rPr lang="en-US" sz="2300">
                <a:latin typeface="Muli" panose="020B0604020202020204" charset="0"/>
              </a:rPr>
              <a:t>l</a:t>
            </a:r>
            <a:r>
              <a:rPr lang="vi-VN" sz="2300">
                <a:latin typeface="Muli" panose="020B0604020202020204" charset="0"/>
              </a:rPr>
              <a:t>oại mật khẩu </a:t>
            </a:r>
            <a:r>
              <a:rPr lang="vi-VN" sz="2300" b="1">
                <a:latin typeface="Muli" panose="020B0604020202020204" charset="0"/>
              </a:rPr>
              <a:t>Hệ thống đào tạo</a:t>
            </a:r>
          </a:p>
        </p:txBody>
      </p:sp>
      <p:sp>
        <p:nvSpPr>
          <p:cNvPr id="7" name="Hình chữ nhật 6">
            <a:extLst>
              <a:ext uri="{FF2B5EF4-FFF2-40B4-BE49-F238E27FC236}">
                <a16:creationId xmlns:a16="http://schemas.microsoft.com/office/drawing/2014/main" id="{4707FC5A-37A5-D213-8EE4-20FDF4CE7385}"/>
              </a:ext>
            </a:extLst>
          </p:cNvPr>
          <p:cNvSpPr/>
          <p:nvPr/>
        </p:nvSpPr>
        <p:spPr>
          <a:xfrm>
            <a:off x="9600200" y="8390109"/>
            <a:ext cx="6288660" cy="1283754"/>
          </a:xfrm>
          <a:prstGeom prst="rect">
            <a:avLst/>
          </a:prstGeom>
          <a:solidFill>
            <a:srgbClr val="FFFFCC"/>
          </a:solidFill>
          <a:ln w="38100">
            <a:solidFill>
              <a:srgbClr val="C00000"/>
            </a:solidFill>
          </a:ln>
        </p:spPr>
        <p:txBody>
          <a:bodyPr rtlCol="0" anchor="ctr"/>
          <a:lstStyle/>
          <a:p>
            <a:pPr algn="ctr"/>
            <a:r>
              <a:rPr lang="en-US" sz="2300">
                <a:solidFill>
                  <a:srgbClr val="000000"/>
                </a:solidFill>
                <a:latin typeface="Muli" panose="020B0604020202020204" charset="0"/>
                <a:ea typeface="Muli Bold"/>
                <a:cs typeface="Muli Bold"/>
                <a:sym typeface="Muli Bold"/>
              </a:rPr>
              <a:t>Bước 6: </a:t>
            </a:r>
            <a:r>
              <a:rPr lang="vi-VN" sz="2300">
                <a:latin typeface="Muli" panose="020B0604020202020204" charset="0"/>
              </a:rPr>
              <a:t>Nhấn </a:t>
            </a:r>
            <a:r>
              <a:rPr lang="vi-VN" sz="2300" b="1">
                <a:latin typeface="Muli" panose="020B0604020202020204" charset="0"/>
              </a:rPr>
              <a:t>Gửi</a:t>
            </a:r>
            <a:endParaRPr lang="en-US" sz="2300">
              <a:latin typeface="Muli" panose="020B0604020202020204" charset="0"/>
            </a:endParaRPr>
          </a:p>
          <a:p>
            <a:pPr marL="342900" indent="-342900" algn="ctr">
              <a:buFont typeface="Symbol" panose="05050102010706020507" pitchFamily="18" charset="2"/>
              <a:buChar char="Þ"/>
            </a:pPr>
            <a:r>
              <a:rPr lang="vi-VN" sz="2300">
                <a:latin typeface="Muli" panose="020B0604020202020204" charset="0"/>
              </a:rPr>
              <a:t>mật khẩu sẽ gửi về hòm mail </a:t>
            </a:r>
            <a:endParaRPr lang="en-US" sz="2300">
              <a:latin typeface="Muli" panose="020B0604020202020204" charset="0"/>
            </a:endParaRPr>
          </a:p>
          <a:p>
            <a:pPr algn="ctr"/>
            <a:r>
              <a:rPr lang="vi-VN" sz="2300" b="1">
                <a:latin typeface="Muli" panose="020B0604020202020204" charset="0"/>
              </a:rPr>
              <a:t>@vnu.edu.vn </a:t>
            </a:r>
            <a:r>
              <a:rPr lang="vi-VN" sz="2300">
                <a:latin typeface="Muli" panose="020B0604020202020204" charset="0"/>
              </a:rPr>
              <a:t>của sinh viên</a:t>
            </a:r>
          </a:p>
        </p:txBody>
      </p:sp>
      <p:sp>
        <p:nvSpPr>
          <p:cNvPr id="8" name="Hình chữ nhật 7">
            <a:extLst>
              <a:ext uri="{FF2B5EF4-FFF2-40B4-BE49-F238E27FC236}">
                <a16:creationId xmlns:a16="http://schemas.microsoft.com/office/drawing/2014/main" id="{AF32F57F-ABEA-AD3B-E8D4-52D8B4EB3122}"/>
              </a:ext>
            </a:extLst>
          </p:cNvPr>
          <p:cNvSpPr/>
          <p:nvPr/>
        </p:nvSpPr>
        <p:spPr>
          <a:xfrm>
            <a:off x="9568605" y="2996015"/>
            <a:ext cx="6288660" cy="1025922"/>
          </a:xfrm>
          <a:prstGeom prst="rect">
            <a:avLst/>
          </a:prstGeom>
          <a:solidFill>
            <a:srgbClr val="FFFFCC"/>
          </a:solidFill>
          <a:ln w="38100">
            <a:solidFill>
              <a:srgbClr val="C00000"/>
            </a:solidFill>
          </a:ln>
        </p:spPr>
        <p:txBody>
          <a:bodyPr rtlCol="0" anchor="ctr"/>
          <a:lstStyle/>
          <a:p>
            <a:pPr algn="ctr"/>
            <a:r>
              <a:rPr lang="en-US" sz="2300">
                <a:solidFill>
                  <a:srgbClr val="000000"/>
                </a:solidFill>
                <a:latin typeface="Muli" panose="020B0604020202020204" charset="0"/>
                <a:ea typeface="Muli Bold"/>
                <a:cs typeface="Muli Bold"/>
                <a:sym typeface="Muli Bold"/>
              </a:rPr>
              <a:t>Bước 2: </a:t>
            </a:r>
            <a:r>
              <a:rPr lang="en-US" sz="2300">
                <a:latin typeface="Muli" panose="020B0604020202020204" charset="0"/>
              </a:rPr>
              <a:t>Chọn tab </a:t>
            </a:r>
            <a:r>
              <a:rPr lang="vi-VN" sz="2300" b="1">
                <a:latin typeface="Muli" panose="020B0604020202020204" charset="0"/>
              </a:rPr>
              <a:t>Cá nhân</a:t>
            </a:r>
            <a:endParaRPr lang="vi-VN" sz="2300">
              <a:latin typeface="Muli" panose="020B0604020202020204" charset="0"/>
            </a:endParaRPr>
          </a:p>
        </p:txBody>
      </p:sp>
      <p:sp>
        <p:nvSpPr>
          <p:cNvPr id="10" name="Hình chữ nhật 9">
            <a:extLst>
              <a:ext uri="{FF2B5EF4-FFF2-40B4-BE49-F238E27FC236}">
                <a16:creationId xmlns:a16="http://schemas.microsoft.com/office/drawing/2014/main" id="{EF578081-1939-B05D-06FD-EEDF9905319D}"/>
              </a:ext>
            </a:extLst>
          </p:cNvPr>
          <p:cNvSpPr/>
          <p:nvPr/>
        </p:nvSpPr>
        <p:spPr>
          <a:xfrm>
            <a:off x="762000" y="1089519"/>
            <a:ext cx="6905708" cy="1025922"/>
          </a:xfrm>
          <a:prstGeom prst="rect">
            <a:avLst/>
          </a:prstGeom>
          <a:solidFill>
            <a:srgbClr val="FFFFCC"/>
          </a:solidFill>
          <a:ln w="38100">
            <a:solidFill>
              <a:srgbClr val="C00000"/>
            </a:solidFill>
          </a:ln>
        </p:spPr>
        <p:txBody>
          <a:bodyPr rtlCol="0" anchor="ctr"/>
          <a:lstStyle/>
          <a:p>
            <a:pPr algn="ctr"/>
            <a:r>
              <a:rPr lang="vi-VN" sz="2300" dirty="0">
                <a:latin typeface="Muli" panose="020B0604020202020204" charset="0"/>
              </a:rPr>
              <a:t>Để tải app O</a:t>
            </a:r>
            <a:r>
              <a:rPr lang="en-US" sz="2300" dirty="0">
                <a:latin typeface="Muli" panose="020B0604020202020204" charset="0"/>
              </a:rPr>
              <a:t>NE-VNU</a:t>
            </a:r>
            <a:r>
              <a:rPr lang="vi-VN" sz="2300" dirty="0">
                <a:latin typeface="Muli" panose="020B0604020202020204" charset="0"/>
              </a:rPr>
              <a:t>, sinh viên truy cập đường link: </a:t>
            </a:r>
            <a:r>
              <a:rPr lang="vi-VN" sz="2300" u="sng" dirty="0">
                <a:latin typeface="Muli" panose="020B0604020202020204" charset="0"/>
                <a:hlinkClick r:id="rId6"/>
              </a:rPr>
              <a:t>https://apps-download.vnu.edu.vn</a:t>
            </a:r>
            <a:endParaRPr lang="vi-VN" sz="2300" dirty="0">
              <a:latin typeface="Muli" panose="020B0604020202020204" charset="0"/>
            </a:endParaRPr>
          </a:p>
        </p:txBody>
      </p:sp>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68137" y="2192458"/>
            <a:ext cx="1236518" cy="1236518"/>
          </a:xfrm>
          <a:prstGeom prst="rect">
            <a:avLst/>
          </a:prstGeom>
        </p:spPr>
      </p:pic>
      <p:sp>
        <p:nvSpPr>
          <p:cNvPr id="15" name="Hình chữ nhật 4">
            <a:extLst>
              <a:ext uri="{FF2B5EF4-FFF2-40B4-BE49-F238E27FC236}">
                <a16:creationId xmlns:a16="http://schemas.microsoft.com/office/drawing/2014/main" id="{04695545-BDEF-B8E6-0154-0BBC43E3A458}"/>
              </a:ext>
            </a:extLst>
          </p:cNvPr>
          <p:cNvSpPr/>
          <p:nvPr/>
        </p:nvSpPr>
        <p:spPr>
          <a:xfrm>
            <a:off x="551845" y="2594759"/>
            <a:ext cx="1298163" cy="408089"/>
          </a:xfrm>
          <a:prstGeom prst="rect">
            <a:avLst/>
          </a:prstGeom>
          <a:solidFill>
            <a:srgbClr val="FFFFCC"/>
          </a:solidFill>
          <a:ln w="38100">
            <a:solidFill>
              <a:srgbClr val="C00000"/>
            </a:solidFill>
          </a:ln>
        </p:spPr>
        <p:txBody>
          <a:bodyPr rtlCol="0" anchor="ctr"/>
          <a:lstStyle/>
          <a:p>
            <a:pPr algn="ctr"/>
            <a:r>
              <a:rPr lang="en-US" sz="1600" dirty="0">
                <a:solidFill>
                  <a:srgbClr val="000000"/>
                </a:solidFill>
                <a:latin typeface="Muli" panose="020B0604020202020204" charset="0"/>
                <a:sym typeface="Muli Bold"/>
              </a:rPr>
              <a:t>Android</a:t>
            </a:r>
            <a:endParaRPr lang="vi-VN" sz="1600" dirty="0">
              <a:latin typeface="Muli" panose="020B0604020202020204" charset="0"/>
            </a:endParaRPr>
          </a:p>
        </p:txBody>
      </p:sp>
      <p:sp>
        <p:nvSpPr>
          <p:cNvPr id="16" name="Hình chữ nhật 4">
            <a:extLst>
              <a:ext uri="{FF2B5EF4-FFF2-40B4-BE49-F238E27FC236}">
                <a16:creationId xmlns:a16="http://schemas.microsoft.com/office/drawing/2014/main" id="{04695545-BDEF-B8E6-0154-0BBC43E3A458}"/>
              </a:ext>
            </a:extLst>
          </p:cNvPr>
          <p:cNvSpPr/>
          <p:nvPr/>
        </p:nvSpPr>
        <p:spPr>
          <a:xfrm>
            <a:off x="4484348" y="2606672"/>
            <a:ext cx="1298163" cy="408089"/>
          </a:xfrm>
          <a:prstGeom prst="rect">
            <a:avLst/>
          </a:prstGeom>
          <a:solidFill>
            <a:srgbClr val="FFFFCC"/>
          </a:solidFill>
          <a:ln w="38100">
            <a:solidFill>
              <a:srgbClr val="C00000"/>
            </a:solidFill>
          </a:ln>
        </p:spPr>
        <p:txBody>
          <a:bodyPr rtlCol="0" anchor="ctr"/>
          <a:lstStyle/>
          <a:p>
            <a:pPr algn="ctr"/>
            <a:r>
              <a:rPr lang="en-US" sz="1600" dirty="0">
                <a:solidFill>
                  <a:srgbClr val="000000"/>
                </a:solidFill>
                <a:latin typeface="Muli" panose="020B0604020202020204" charset="0"/>
                <a:sym typeface="Muli Bold"/>
              </a:rPr>
              <a:t>IOS</a:t>
            </a:r>
            <a:endParaRPr lang="vi-VN" sz="1600" dirty="0">
              <a:latin typeface="Muli" panose="020B0604020202020204" charset="0"/>
            </a:endParaRPr>
          </a:p>
        </p:txBody>
      </p:sp>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87577" y="2145780"/>
            <a:ext cx="1306049" cy="1306049"/>
          </a:xfrm>
          <a:prstGeom prst="rect">
            <a:avLst/>
          </a:prstGeom>
        </p:spPr>
      </p:pic>
    </p:spTree>
    <p:extLst>
      <p:ext uri="{BB962C8B-B14F-4D97-AF65-F5344CB8AC3E}">
        <p14:creationId xmlns:p14="http://schemas.microsoft.com/office/powerpoint/2010/main" val="374523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grpSp>
        <p:nvGrpSpPr>
          <p:cNvPr id="16" name="Nhóm 15">
            <a:extLst>
              <a:ext uri="{FF2B5EF4-FFF2-40B4-BE49-F238E27FC236}">
                <a16:creationId xmlns:a16="http://schemas.microsoft.com/office/drawing/2014/main" id="{B913E497-C64C-3F03-54F5-165A60DBDC43}"/>
              </a:ext>
            </a:extLst>
          </p:cNvPr>
          <p:cNvGrpSpPr/>
          <p:nvPr/>
        </p:nvGrpSpPr>
        <p:grpSpPr>
          <a:xfrm>
            <a:off x="788342" y="3331001"/>
            <a:ext cx="16861539" cy="5317699"/>
            <a:chOff x="1472560" y="3160503"/>
            <a:chExt cx="16164191" cy="4974909"/>
          </a:xfrm>
        </p:grpSpPr>
        <p:sp>
          <p:nvSpPr>
            <p:cNvPr id="3" name="Freeform 3"/>
            <p:cNvSpPr/>
            <p:nvPr/>
          </p:nvSpPr>
          <p:spPr>
            <a:xfrm>
              <a:off x="7707315" y="3355754"/>
              <a:ext cx="9929436" cy="4654423"/>
            </a:xfrm>
            <a:custGeom>
              <a:avLst/>
              <a:gdLst/>
              <a:ahLst/>
              <a:cxnLst/>
              <a:rect l="l" t="t" r="r" b="b"/>
              <a:pathLst>
                <a:path w="9929436" h="4654423">
                  <a:moveTo>
                    <a:pt x="0" y="0"/>
                  </a:moveTo>
                  <a:lnTo>
                    <a:pt x="9929436" y="0"/>
                  </a:lnTo>
                  <a:lnTo>
                    <a:pt x="9929436" y="4654423"/>
                  </a:lnTo>
                  <a:lnTo>
                    <a:pt x="0" y="4654423"/>
                  </a:lnTo>
                  <a:lnTo>
                    <a:pt x="0" y="0"/>
                  </a:lnTo>
                  <a:close/>
                </a:path>
              </a:pathLst>
            </a:custGeom>
            <a:blipFill>
              <a:blip r:embed="rId3"/>
              <a:stretch>
                <a:fillRect/>
              </a:stretch>
            </a:blipFill>
          </p:spPr>
        </p:sp>
        <p:grpSp>
          <p:nvGrpSpPr>
            <p:cNvPr id="4" name="Group 4"/>
            <p:cNvGrpSpPr/>
            <p:nvPr/>
          </p:nvGrpSpPr>
          <p:grpSpPr>
            <a:xfrm>
              <a:off x="7656436" y="3160503"/>
              <a:ext cx="2278610" cy="1918404"/>
              <a:chOff x="-80858" y="-38100"/>
              <a:chExt cx="561738" cy="472937"/>
            </a:xfrm>
          </p:grpSpPr>
          <p:sp>
            <p:nvSpPr>
              <p:cNvPr id="5" name="Freeform 5"/>
              <p:cNvSpPr/>
              <p:nvPr/>
            </p:nvSpPr>
            <p:spPr>
              <a:xfrm>
                <a:off x="-80858" y="0"/>
                <a:ext cx="480880" cy="434837"/>
              </a:xfrm>
              <a:custGeom>
                <a:avLst/>
                <a:gdLst/>
                <a:ahLst/>
                <a:cxnLst/>
                <a:rect l="l" t="t" r="r" b="b"/>
                <a:pathLst>
                  <a:path w="480880" h="434837">
                    <a:moveTo>
                      <a:pt x="0" y="0"/>
                    </a:moveTo>
                    <a:lnTo>
                      <a:pt x="480880" y="0"/>
                    </a:lnTo>
                    <a:lnTo>
                      <a:pt x="480880" y="434837"/>
                    </a:lnTo>
                    <a:lnTo>
                      <a:pt x="0" y="434837"/>
                    </a:lnTo>
                    <a:close/>
                  </a:path>
                </a:pathLst>
              </a:custGeom>
              <a:solidFill>
                <a:srgbClr val="000000">
                  <a:alpha val="0"/>
                </a:srgbClr>
              </a:solidFill>
              <a:ln w="47625" cap="sq">
                <a:solidFill>
                  <a:srgbClr val="C00000"/>
                </a:solidFill>
                <a:prstDash val="solid"/>
                <a:miter/>
              </a:ln>
            </p:spPr>
          </p:sp>
          <p:sp>
            <p:nvSpPr>
              <p:cNvPr id="6" name="TextBox 6"/>
              <p:cNvSpPr txBox="1"/>
              <p:nvPr/>
            </p:nvSpPr>
            <p:spPr>
              <a:xfrm>
                <a:off x="0" y="-38100"/>
                <a:ext cx="480880" cy="472937"/>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rot="18527776" flipH="1">
              <a:off x="5955260" y="5998872"/>
              <a:ext cx="3290368" cy="707429"/>
            </a:xfrm>
            <a:custGeom>
              <a:avLst/>
              <a:gdLst/>
              <a:ahLst/>
              <a:cxnLst/>
              <a:rect l="l" t="t" r="r" b="b"/>
              <a:pathLst>
                <a:path w="3290368" h="707429">
                  <a:moveTo>
                    <a:pt x="3290369" y="0"/>
                  </a:moveTo>
                  <a:lnTo>
                    <a:pt x="0" y="0"/>
                  </a:lnTo>
                  <a:lnTo>
                    <a:pt x="0" y="707429"/>
                  </a:lnTo>
                  <a:lnTo>
                    <a:pt x="3290369" y="707429"/>
                  </a:lnTo>
                  <a:lnTo>
                    <a:pt x="3290369"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1472560" y="3570901"/>
              <a:ext cx="4780929" cy="4564511"/>
            </a:xfrm>
            <a:custGeom>
              <a:avLst/>
              <a:gdLst/>
              <a:ahLst/>
              <a:cxnLst/>
              <a:rect l="l" t="t" r="r" b="b"/>
              <a:pathLst>
                <a:path w="4780929" h="4564511">
                  <a:moveTo>
                    <a:pt x="0" y="0"/>
                  </a:moveTo>
                  <a:lnTo>
                    <a:pt x="4780929" y="0"/>
                  </a:lnTo>
                  <a:lnTo>
                    <a:pt x="4780929" y="4564511"/>
                  </a:lnTo>
                  <a:lnTo>
                    <a:pt x="0" y="4564511"/>
                  </a:lnTo>
                  <a:lnTo>
                    <a:pt x="0" y="0"/>
                  </a:lnTo>
                  <a:close/>
                </a:path>
              </a:pathLst>
            </a:custGeom>
            <a:blipFill>
              <a:blip r:embed="rId6"/>
              <a:stretch>
                <a:fillRect t="-38028" r="-435524" b="-177486"/>
              </a:stretch>
            </a:blipFill>
          </p:spPr>
        </p:sp>
      </p:grpSp>
      <p:sp>
        <p:nvSpPr>
          <p:cNvPr id="9" name="TextBox 9"/>
          <p:cNvSpPr txBox="1"/>
          <p:nvPr/>
        </p:nvSpPr>
        <p:spPr>
          <a:xfrm>
            <a:off x="1066800" y="2164567"/>
            <a:ext cx="16109164" cy="540533"/>
          </a:xfrm>
          <a:prstGeom prst="rect">
            <a:avLst/>
          </a:prstGeom>
        </p:spPr>
        <p:txBody>
          <a:bodyPr wrap="square" lIns="0" tIns="0" rIns="0" bIns="0" rtlCol="0" anchor="t">
            <a:spAutoFit/>
          </a:bodyPr>
          <a:lstStyle/>
          <a:p>
            <a:pPr algn="just">
              <a:lnSpc>
                <a:spcPts val="4600"/>
              </a:lnSpc>
            </a:pP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Tại</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thanh</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cuộn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bên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trái</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Sinh</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viên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lựa</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err="1">
                <a:solidFill>
                  <a:srgbClr val="000000"/>
                </a:solidFill>
                <a:latin typeface="Muli" panose="020B0604020202020204" charset="0"/>
                <a:ea typeface="Muli"/>
                <a:cs typeface="Times New Roman" panose="02020603050405020304" pitchFamily="18" charset="0"/>
                <a:sym typeface="Muli"/>
              </a:rPr>
              <a:t>chọn</a:t>
            </a:r>
            <a:r>
              <a:rPr lang="en-US" sz="3200" spc="-60">
                <a:solidFill>
                  <a:srgbClr val="000000"/>
                </a:solidFill>
                <a:latin typeface="Muli" panose="020B0604020202020204" charset="0"/>
                <a:ea typeface="Muli"/>
                <a:cs typeface="Times New Roman" panose="02020603050405020304" pitchFamily="18" charset="0"/>
                <a:sym typeface="Muli"/>
              </a:rPr>
              <a:t>: Đăng </a:t>
            </a:r>
            <a:r>
              <a:rPr lang="en-US" sz="3200" spc="-60" dirty="0" err="1">
                <a:solidFill>
                  <a:srgbClr val="000000"/>
                </a:solidFill>
                <a:latin typeface="Muli" panose="020B0604020202020204" charset="0"/>
                <a:ea typeface="Muli"/>
                <a:cs typeface="Times New Roman" panose="02020603050405020304" pitchFamily="18" charset="0"/>
                <a:sym typeface="Muli"/>
              </a:rPr>
              <a:t>ký</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môn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err="1">
                <a:solidFill>
                  <a:srgbClr val="000000"/>
                </a:solidFill>
                <a:latin typeface="Muli" panose="020B0604020202020204" charset="0"/>
                <a:ea typeface="Muli"/>
                <a:cs typeface="Times New Roman" panose="02020603050405020304" pitchFamily="18" charset="0"/>
                <a:sym typeface="Muli"/>
              </a:rPr>
              <a:t>học</a:t>
            </a:r>
            <a:r>
              <a:rPr lang="en-US" sz="3200" spc="-60">
                <a:solidFill>
                  <a:srgbClr val="000000"/>
                </a:solidFill>
                <a:latin typeface="Muli" panose="020B0604020202020204" charset="0"/>
                <a:ea typeface="Muli"/>
                <a:cs typeface="Times New Roman" panose="02020603050405020304" pitchFamily="18" charset="0"/>
                <a:sym typeface="Muli"/>
              </a:rPr>
              <a:t> =&gt; </a:t>
            </a:r>
            <a:r>
              <a:rPr lang="en-US" sz="3200" spc="-60" dirty="0" err="1">
                <a:solidFill>
                  <a:srgbClr val="000000"/>
                </a:solidFill>
                <a:latin typeface="Muli" panose="020B0604020202020204" charset="0"/>
                <a:ea typeface="Muli"/>
                <a:cs typeface="Times New Roman" panose="02020603050405020304" pitchFamily="18" charset="0"/>
                <a:sym typeface="Muli"/>
              </a:rPr>
              <a:t>Đăng</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ký</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học</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err="1">
                <a:solidFill>
                  <a:srgbClr val="000000"/>
                </a:solidFill>
                <a:latin typeface="Muli" panose="020B0604020202020204" charset="0"/>
                <a:ea typeface="Muli"/>
                <a:cs typeface="Times New Roman" panose="02020603050405020304" pitchFamily="18" charset="0"/>
                <a:sym typeface="Muli"/>
              </a:rPr>
              <a:t>ngành</a:t>
            </a:r>
            <a:r>
              <a:rPr lang="en-US" sz="3200" spc="-60">
                <a:solidFill>
                  <a:srgbClr val="000000"/>
                </a:solidFill>
                <a:latin typeface="Muli" panose="020B0604020202020204" charset="0"/>
                <a:ea typeface="Muli"/>
                <a:cs typeface="Times New Roman" panose="02020603050405020304" pitchFamily="18" charset="0"/>
                <a:sym typeface="Muli"/>
              </a:rPr>
              <a:t> 1</a:t>
            </a:r>
            <a:endParaRPr lang="en-US" sz="3200" spc="-60" dirty="0">
              <a:solidFill>
                <a:srgbClr val="000000"/>
              </a:solidFill>
              <a:latin typeface="Muli" panose="020B0604020202020204" charset="0"/>
              <a:ea typeface="Muli"/>
              <a:cs typeface="Times New Roman" panose="02020603050405020304" pitchFamily="18" charset="0"/>
              <a:sym typeface="Muli"/>
            </a:endParaRPr>
          </a:p>
        </p:txBody>
      </p:sp>
      <p:sp>
        <p:nvSpPr>
          <p:cNvPr id="14" name="Freeform 7">
            <a:extLst>
              <a:ext uri="{FF2B5EF4-FFF2-40B4-BE49-F238E27FC236}">
                <a16:creationId xmlns:a16="http://schemas.microsoft.com/office/drawing/2014/main" id="{970C89BA-6C0B-39C9-DA2A-D55E5890E339}"/>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7"/>
            <a:stretch>
              <a:fillRect/>
            </a:stretch>
          </a:blipFill>
        </p:spPr>
      </p:sp>
      <p:sp>
        <p:nvSpPr>
          <p:cNvPr id="15" name="TextBox 3">
            <a:extLst>
              <a:ext uri="{FF2B5EF4-FFF2-40B4-BE49-F238E27FC236}">
                <a16:creationId xmlns:a16="http://schemas.microsoft.com/office/drawing/2014/main" id="{6B72514F-EC23-039B-5027-81207180F395}"/>
              </a:ext>
            </a:extLst>
          </p:cNvPr>
          <p:cNvSpPr txBox="1"/>
          <p:nvPr/>
        </p:nvSpPr>
        <p:spPr>
          <a:xfrm>
            <a:off x="1143000" y="876300"/>
            <a:ext cx="13335000" cy="512961"/>
          </a:xfrm>
          <a:prstGeom prst="rect">
            <a:avLst/>
          </a:prstGeom>
        </p:spPr>
        <p:txBody>
          <a:bodyPr wrap="square" lIns="0" tIns="0" rIns="0" bIns="0" rtlCol="0" anchor="t">
            <a:spAutoFit/>
          </a:bodyPr>
          <a:lstStyle/>
          <a:p>
            <a:pPr algn="l">
              <a:lnSpc>
                <a:spcPts val="3960"/>
              </a:lnSpc>
              <a:spcBef>
                <a:spcPct val="0"/>
              </a:spcBef>
            </a:pPr>
            <a:r>
              <a:rPr lang="vi-VN" sz="4000" b="1">
                <a:solidFill>
                  <a:srgbClr val="000000"/>
                </a:solidFill>
                <a:latin typeface="Times New Roman" panose="02020603050405020304" pitchFamily="18" charset="0"/>
                <a:ea typeface="Muli Bold"/>
                <a:cs typeface="Times New Roman" panose="02020603050405020304" pitchFamily="18" charset="0"/>
                <a:sym typeface="Muli Bold"/>
              </a:rPr>
              <a:t>2.2. Đăng ký học phần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11" name="TextBox 11"/>
          <p:cNvSpPr txBox="1"/>
          <p:nvPr/>
        </p:nvSpPr>
        <p:spPr>
          <a:xfrm>
            <a:off x="762000" y="6362700"/>
            <a:ext cx="16671545" cy="3195105"/>
          </a:xfrm>
          <a:prstGeom prst="rect">
            <a:avLst/>
          </a:prstGeom>
        </p:spPr>
        <p:txBody>
          <a:bodyPr wrap="square" lIns="0" tIns="0" rIns="0" bIns="0" rtlCol="0" anchor="t">
            <a:spAutoFit/>
          </a:bodyPr>
          <a:lstStyle/>
          <a:p>
            <a:pPr algn="just">
              <a:lnSpc>
                <a:spcPts val="4200"/>
              </a:lnSpc>
            </a:pPr>
            <a:r>
              <a:rPr lang="en-US" sz="3200" spc="-60" dirty="0" err="1">
                <a:solidFill>
                  <a:srgbClr val="000000"/>
                </a:solidFill>
                <a:latin typeface="Muli" panose="020B0604020202020204" charset="0"/>
                <a:ea typeface="Muli"/>
                <a:cs typeface="Times New Roman" panose="02020603050405020304" pitchFamily="18" charset="0"/>
                <a:sym typeface="Muli"/>
              </a:rPr>
              <a:t>Tại</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thanh</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cuộn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bên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phải</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sinh</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viên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có</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thể</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lựa</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chọn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Môn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học</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theo</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ngành</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hoặc</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Môn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học</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toàn</a:t>
            </a:r>
            <a:r>
              <a:rPr lang="en-US" sz="3200" spc="-60" dirty="0">
                <a:solidFill>
                  <a:srgbClr val="000000"/>
                </a:solidFill>
                <a:latin typeface="Muli" panose="020B0604020202020204" charset="0"/>
                <a:ea typeface="Muli"/>
                <a:cs typeface="Times New Roman" panose="02020603050405020304" pitchFamily="18" charset="0"/>
                <a:sym typeface="Muli"/>
              </a:rPr>
              <a:t> </a:t>
            </a:r>
            <a:r>
              <a:rPr lang="en-US" sz="3200" spc="-60" dirty="0" err="1">
                <a:solidFill>
                  <a:srgbClr val="000000"/>
                </a:solidFill>
                <a:latin typeface="Muli" panose="020B0604020202020204" charset="0"/>
                <a:ea typeface="Muli"/>
                <a:cs typeface="Times New Roman" panose="02020603050405020304" pitchFamily="18" charset="0"/>
                <a:sym typeface="Muli"/>
              </a:rPr>
              <a:t>trường</a:t>
            </a:r>
            <a:r>
              <a:rPr lang="en-US" sz="3200" spc="-60" dirty="0">
                <a:solidFill>
                  <a:srgbClr val="000000"/>
                </a:solidFill>
                <a:latin typeface="Muli" panose="020B0604020202020204" charset="0"/>
                <a:ea typeface="Muli"/>
                <a:cs typeface="Times New Roman" panose="02020603050405020304" pitchFamily="18" charset="0"/>
                <a:sym typeface="Muli"/>
              </a:rPr>
              <a:t>”</a:t>
            </a:r>
          </a:p>
          <a:p>
            <a:pPr marL="647700" lvl="1" indent="-323850" algn="just">
              <a:lnSpc>
                <a:spcPts val="4200"/>
              </a:lnSpc>
              <a:buFont typeface="Arial"/>
              <a:buChar char="•"/>
            </a:pPr>
            <a:r>
              <a:rPr lang="vi-VN" sz="3200" spc="-60" dirty="0">
                <a:solidFill>
                  <a:srgbClr val="000000"/>
                </a:solidFill>
                <a:latin typeface="Muli" panose="020B0604020202020204" charset="0"/>
                <a:ea typeface="Muli"/>
                <a:cs typeface="Times New Roman" panose="02020603050405020304" pitchFamily="18" charset="0"/>
                <a:sym typeface="Muli"/>
              </a:rPr>
              <a:t>Khi chọn “Môn học theo ngành”, hệ thống sẽ hiển thị danh sách các môn học thuộc </a:t>
            </a:r>
            <a:r>
              <a:rPr lang="en-US" sz="3200" spc="-60" dirty="0">
                <a:solidFill>
                  <a:srgbClr val="000000"/>
                </a:solidFill>
                <a:latin typeface="Muli" panose="020B0604020202020204" charset="0"/>
                <a:ea typeface="Muli"/>
                <a:cs typeface="Times New Roman" panose="02020603050405020304" pitchFamily="18" charset="0"/>
                <a:sym typeface="Muli"/>
              </a:rPr>
              <a:t>CTĐT/</a:t>
            </a:r>
            <a:r>
              <a:rPr lang="vi-VN" sz="3200" spc="-60" dirty="0">
                <a:solidFill>
                  <a:srgbClr val="000000"/>
                </a:solidFill>
                <a:latin typeface="Muli" panose="020B0604020202020204" charset="0"/>
                <a:ea typeface="Muli"/>
                <a:cs typeface="Times New Roman" panose="02020603050405020304" pitchFamily="18" charset="0"/>
                <a:sym typeface="Muli"/>
              </a:rPr>
              <a:t>ngành</a:t>
            </a:r>
            <a:r>
              <a:rPr lang="en-US" sz="3200" spc="-60" dirty="0">
                <a:solidFill>
                  <a:srgbClr val="000000"/>
                </a:solidFill>
                <a:latin typeface="Muli" panose="020B0604020202020204" charset="0"/>
                <a:ea typeface="Muli"/>
                <a:cs typeface="Times New Roman" panose="02020603050405020304" pitchFamily="18" charset="0"/>
                <a:sym typeface="Muli"/>
              </a:rPr>
              <a:t> </a:t>
            </a:r>
            <a:r>
              <a:rPr lang="vi-VN" sz="3200" spc="-60" dirty="0">
                <a:solidFill>
                  <a:srgbClr val="000000"/>
                </a:solidFill>
                <a:latin typeface="Muli" panose="020B0604020202020204" charset="0"/>
                <a:ea typeface="Muli"/>
                <a:cs typeface="Times New Roman" panose="02020603050405020304" pitchFamily="18" charset="0"/>
                <a:sym typeface="Muli"/>
              </a:rPr>
              <a:t>mà sinh viên đang theo học</a:t>
            </a:r>
            <a:r>
              <a:rPr lang="en-US" sz="3200" spc="-60" dirty="0">
                <a:solidFill>
                  <a:srgbClr val="000000"/>
                </a:solidFill>
                <a:latin typeface="Muli" panose="020B0604020202020204" charset="0"/>
                <a:ea typeface="Muli"/>
                <a:cs typeface="Times New Roman" panose="02020603050405020304" pitchFamily="18" charset="0"/>
                <a:sym typeface="Muli"/>
              </a:rPr>
              <a:t>;</a:t>
            </a:r>
          </a:p>
          <a:p>
            <a:pPr marL="647700" lvl="1" indent="-323850" algn="just">
              <a:lnSpc>
                <a:spcPts val="4200"/>
              </a:lnSpc>
              <a:buFont typeface="Arial"/>
              <a:buChar char="•"/>
            </a:pPr>
            <a:r>
              <a:rPr lang="vi-VN" sz="3200" spc="-60" dirty="0">
                <a:solidFill>
                  <a:srgbClr val="000000"/>
                </a:solidFill>
                <a:latin typeface="Muli" panose="020B0604020202020204" charset="0"/>
                <a:ea typeface="Muli"/>
                <a:cs typeface="Times New Roman" panose="02020603050405020304" pitchFamily="18" charset="0"/>
                <a:sym typeface="Muli"/>
              </a:rPr>
              <a:t>Khi chọn “Môn học toàn trường”, hệ thống sẽ hiển thị danh sách các môn học được mở cho toàn trường, bao gồm các môn học của tất cả các ngành.</a:t>
            </a:r>
            <a:endParaRPr lang="en-US" sz="3200" spc="-60" dirty="0">
              <a:solidFill>
                <a:srgbClr val="000000"/>
              </a:solidFill>
              <a:latin typeface="Muli" panose="020B0604020202020204" charset="0"/>
              <a:ea typeface="Muli"/>
              <a:cs typeface="Times New Roman" panose="02020603050405020304" pitchFamily="18" charset="0"/>
              <a:sym typeface="Muli"/>
            </a:endParaRPr>
          </a:p>
        </p:txBody>
      </p:sp>
      <p:grpSp>
        <p:nvGrpSpPr>
          <p:cNvPr id="17" name="Nhóm 16">
            <a:extLst>
              <a:ext uri="{FF2B5EF4-FFF2-40B4-BE49-F238E27FC236}">
                <a16:creationId xmlns:a16="http://schemas.microsoft.com/office/drawing/2014/main" id="{9EC7BCD6-7D63-CB17-8276-6F2B984FDCD7}"/>
              </a:ext>
            </a:extLst>
          </p:cNvPr>
          <p:cNvGrpSpPr/>
          <p:nvPr/>
        </p:nvGrpSpPr>
        <p:grpSpPr>
          <a:xfrm>
            <a:off x="854455" y="1866900"/>
            <a:ext cx="16891216" cy="4258751"/>
            <a:chOff x="854455" y="2478651"/>
            <a:chExt cx="16891216" cy="4258751"/>
          </a:xfrm>
        </p:grpSpPr>
        <p:grpSp>
          <p:nvGrpSpPr>
            <p:cNvPr id="3" name="Group 3"/>
            <p:cNvGrpSpPr/>
            <p:nvPr/>
          </p:nvGrpSpPr>
          <p:grpSpPr>
            <a:xfrm>
              <a:off x="854455" y="3048555"/>
              <a:ext cx="16579090" cy="3688847"/>
              <a:chOff x="0" y="0"/>
              <a:chExt cx="22105453" cy="4918463"/>
            </a:xfrm>
          </p:grpSpPr>
          <p:sp>
            <p:nvSpPr>
              <p:cNvPr id="4" name="Freeform 4"/>
              <p:cNvSpPr/>
              <p:nvPr/>
            </p:nvSpPr>
            <p:spPr>
              <a:xfrm>
                <a:off x="0" y="0"/>
                <a:ext cx="22105453" cy="4918463"/>
              </a:xfrm>
              <a:custGeom>
                <a:avLst/>
                <a:gdLst/>
                <a:ahLst/>
                <a:cxnLst/>
                <a:rect l="l" t="t" r="r" b="b"/>
                <a:pathLst>
                  <a:path w="22105453" h="4918463">
                    <a:moveTo>
                      <a:pt x="0" y="0"/>
                    </a:moveTo>
                    <a:lnTo>
                      <a:pt x="22105453" y="0"/>
                    </a:lnTo>
                    <a:lnTo>
                      <a:pt x="22105453" y="4918463"/>
                    </a:lnTo>
                    <a:lnTo>
                      <a:pt x="0" y="4918463"/>
                    </a:lnTo>
                    <a:lnTo>
                      <a:pt x="0" y="0"/>
                    </a:lnTo>
                    <a:close/>
                  </a:path>
                </a:pathLst>
              </a:custGeom>
              <a:blipFill>
                <a:blip r:embed="rId3"/>
                <a:stretch>
                  <a:fillRect/>
                </a:stretch>
              </a:blipFill>
            </p:spPr>
          </p:sp>
          <p:grpSp>
            <p:nvGrpSpPr>
              <p:cNvPr id="5" name="Group 5"/>
              <p:cNvGrpSpPr/>
              <p:nvPr/>
            </p:nvGrpSpPr>
            <p:grpSpPr>
              <a:xfrm>
                <a:off x="19207289" y="124683"/>
                <a:ext cx="2346971" cy="1187768"/>
                <a:chOff x="0" y="0"/>
                <a:chExt cx="377772" cy="191185"/>
              </a:xfrm>
            </p:grpSpPr>
            <p:sp>
              <p:nvSpPr>
                <p:cNvPr id="6" name="Freeform 6"/>
                <p:cNvSpPr/>
                <p:nvPr/>
              </p:nvSpPr>
              <p:spPr>
                <a:xfrm>
                  <a:off x="0" y="0"/>
                  <a:ext cx="377772" cy="191185"/>
                </a:xfrm>
                <a:custGeom>
                  <a:avLst/>
                  <a:gdLst/>
                  <a:ahLst/>
                  <a:cxnLst/>
                  <a:rect l="l" t="t" r="r" b="b"/>
                  <a:pathLst>
                    <a:path w="377772" h="191185">
                      <a:moveTo>
                        <a:pt x="0" y="0"/>
                      </a:moveTo>
                      <a:lnTo>
                        <a:pt x="377772" y="0"/>
                      </a:lnTo>
                      <a:lnTo>
                        <a:pt x="377772" y="191185"/>
                      </a:lnTo>
                      <a:lnTo>
                        <a:pt x="0" y="191185"/>
                      </a:lnTo>
                      <a:close/>
                    </a:path>
                  </a:pathLst>
                </a:custGeom>
                <a:solidFill>
                  <a:srgbClr val="000000">
                    <a:alpha val="0"/>
                  </a:srgbClr>
                </a:solidFill>
                <a:ln w="19050" cap="sq">
                  <a:solidFill>
                    <a:srgbClr val="EA0000"/>
                  </a:solidFill>
                  <a:prstDash val="solid"/>
                  <a:miter/>
                </a:ln>
              </p:spPr>
            </p:sp>
            <p:sp>
              <p:nvSpPr>
                <p:cNvPr id="7" name="TextBox 7"/>
                <p:cNvSpPr txBox="1"/>
                <p:nvPr/>
              </p:nvSpPr>
              <p:spPr>
                <a:xfrm>
                  <a:off x="0" y="-28575"/>
                  <a:ext cx="377772" cy="219760"/>
                </a:xfrm>
                <a:prstGeom prst="rect">
                  <a:avLst/>
                </a:prstGeom>
              </p:spPr>
              <p:txBody>
                <a:bodyPr lIns="50800" tIns="50800" rIns="50800" bIns="50800" rtlCol="0" anchor="ctr"/>
                <a:lstStyle/>
                <a:p>
                  <a:pPr algn="ctr">
                    <a:lnSpc>
                      <a:spcPts val="1888"/>
                    </a:lnSpc>
                  </a:pPr>
                  <a:endParaRPr/>
                </a:p>
              </p:txBody>
            </p:sp>
          </p:grpSp>
          <p:grpSp>
            <p:nvGrpSpPr>
              <p:cNvPr id="8" name="Group 8"/>
              <p:cNvGrpSpPr/>
              <p:nvPr/>
            </p:nvGrpSpPr>
            <p:grpSpPr>
              <a:xfrm>
                <a:off x="13461867" y="124683"/>
                <a:ext cx="5049656" cy="433283"/>
                <a:chOff x="0" y="0"/>
                <a:chExt cx="812800" cy="69742"/>
              </a:xfrm>
            </p:grpSpPr>
            <p:sp>
              <p:nvSpPr>
                <p:cNvPr id="9" name="Freeform 9"/>
                <p:cNvSpPr/>
                <p:nvPr/>
              </p:nvSpPr>
              <p:spPr>
                <a:xfrm>
                  <a:off x="0" y="0"/>
                  <a:ext cx="812800" cy="69742"/>
                </a:xfrm>
                <a:custGeom>
                  <a:avLst/>
                  <a:gdLst/>
                  <a:ahLst/>
                  <a:cxnLst/>
                  <a:rect l="l" t="t" r="r" b="b"/>
                  <a:pathLst>
                    <a:path w="812800" h="69742">
                      <a:moveTo>
                        <a:pt x="0" y="0"/>
                      </a:moveTo>
                      <a:lnTo>
                        <a:pt x="812800" y="0"/>
                      </a:lnTo>
                      <a:lnTo>
                        <a:pt x="812800" y="69742"/>
                      </a:lnTo>
                      <a:lnTo>
                        <a:pt x="0" y="69742"/>
                      </a:lnTo>
                      <a:close/>
                    </a:path>
                  </a:pathLst>
                </a:custGeom>
                <a:solidFill>
                  <a:srgbClr val="5FBE62"/>
                </a:solidFill>
              </p:spPr>
            </p:sp>
            <p:sp>
              <p:nvSpPr>
                <p:cNvPr id="10" name="TextBox 10"/>
                <p:cNvSpPr txBox="1"/>
                <p:nvPr/>
              </p:nvSpPr>
              <p:spPr>
                <a:xfrm>
                  <a:off x="0" y="-28575"/>
                  <a:ext cx="812800" cy="98317"/>
                </a:xfrm>
                <a:prstGeom prst="rect">
                  <a:avLst/>
                </a:prstGeom>
              </p:spPr>
              <p:txBody>
                <a:bodyPr lIns="50800" tIns="50800" rIns="50800" bIns="50800" rtlCol="0" anchor="ctr"/>
                <a:lstStyle/>
                <a:p>
                  <a:pPr algn="ctr">
                    <a:lnSpc>
                      <a:spcPts val="1888"/>
                    </a:lnSpc>
                  </a:pPr>
                  <a:endParaRPr/>
                </a:p>
              </p:txBody>
            </p:sp>
          </p:grpSp>
        </p:grpSp>
        <p:sp>
          <p:nvSpPr>
            <p:cNvPr id="12" name="Freeform 12"/>
            <p:cNvSpPr/>
            <p:nvPr/>
          </p:nvSpPr>
          <p:spPr>
            <a:xfrm flipH="1">
              <a:off x="13051256" y="2478651"/>
              <a:ext cx="4694415" cy="1789746"/>
            </a:xfrm>
            <a:custGeom>
              <a:avLst/>
              <a:gdLst/>
              <a:ahLst/>
              <a:cxnLst/>
              <a:rect l="l" t="t" r="r" b="b"/>
              <a:pathLst>
                <a:path w="4694415" h="1789746">
                  <a:moveTo>
                    <a:pt x="4694415" y="0"/>
                  </a:moveTo>
                  <a:lnTo>
                    <a:pt x="0" y="0"/>
                  </a:lnTo>
                  <a:lnTo>
                    <a:pt x="0" y="1789745"/>
                  </a:lnTo>
                  <a:lnTo>
                    <a:pt x="4694415" y="1789745"/>
                  </a:lnTo>
                  <a:lnTo>
                    <a:pt x="4694415" y="0"/>
                  </a:lnTo>
                  <a:close/>
                </a:path>
              </a:pathLst>
            </a:custGeom>
            <a:blipFill>
              <a:blip r:embed="rId4">
                <a:extLst>
                  <a:ext uri="{96DAC541-7B7A-43D3-8B79-37D633B846F1}">
                    <asvg:svgBlip xmlns:asvg="http://schemas.microsoft.com/office/drawing/2016/SVG/main" r:embed="rId5"/>
                  </a:ext>
                </a:extLst>
              </a:blip>
              <a:stretch>
                <a:fillRect/>
              </a:stretch>
            </a:blipFill>
          </p:spPr>
        </p:sp>
      </p:grpSp>
      <p:sp>
        <p:nvSpPr>
          <p:cNvPr id="16" name="Freeform 7">
            <a:extLst>
              <a:ext uri="{FF2B5EF4-FFF2-40B4-BE49-F238E27FC236}">
                <a16:creationId xmlns:a16="http://schemas.microsoft.com/office/drawing/2014/main" id="{520752B5-D872-F13E-01B5-723009457441}"/>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6"/>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11" name="TextBox 11"/>
          <p:cNvSpPr txBox="1"/>
          <p:nvPr/>
        </p:nvSpPr>
        <p:spPr>
          <a:xfrm>
            <a:off x="959142" y="6210300"/>
            <a:ext cx="16487872" cy="3500958"/>
          </a:xfrm>
          <a:prstGeom prst="rect">
            <a:avLst/>
          </a:prstGeom>
        </p:spPr>
        <p:txBody>
          <a:bodyPr lIns="0" tIns="0" rIns="0" bIns="0" rtlCol="0" anchor="t">
            <a:spAutoFit/>
          </a:bodyPr>
          <a:lstStyle/>
          <a:p>
            <a:pPr algn="just">
              <a:lnSpc>
                <a:spcPts val="3920"/>
              </a:lnSpc>
            </a:pPr>
            <a:r>
              <a:rPr lang="en-US" sz="3200" spc="-56" dirty="0" err="1">
                <a:solidFill>
                  <a:srgbClr val="000000"/>
                </a:solidFill>
                <a:latin typeface="Muli" panose="020B0604020202020204" charset="0"/>
                <a:ea typeface="Muli"/>
                <a:cs typeface="Times New Roman" panose="02020603050405020304" pitchFamily="18" charset="0"/>
                <a:sym typeface="Muli"/>
              </a:rPr>
              <a:t>Sinh</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viên</a:t>
            </a:r>
            <a:r>
              <a:rPr lang="en-US" sz="3200" spc="-56" dirty="0">
                <a:solidFill>
                  <a:srgbClr val="000000"/>
                </a:solidFill>
                <a:latin typeface="Muli" panose="020B0604020202020204" charset="0"/>
                <a:ea typeface="Muli"/>
                <a:cs typeface="Times New Roman" panose="02020603050405020304" pitchFamily="18" charset="0"/>
                <a:sym typeface="Muli"/>
              </a:rPr>
              <a:t> tick </a:t>
            </a:r>
            <a:r>
              <a:rPr lang="en-US" sz="3200" spc="-56" dirty="0" err="1">
                <a:solidFill>
                  <a:srgbClr val="000000"/>
                </a:solidFill>
                <a:latin typeface="Muli" panose="020B0604020202020204" charset="0"/>
                <a:ea typeface="Muli"/>
                <a:cs typeface="Times New Roman" panose="02020603050405020304" pitchFamily="18" charset="0"/>
                <a:sym typeface="Muli"/>
              </a:rPr>
              <a:t>chọn</a:t>
            </a:r>
            <a:r>
              <a:rPr lang="en-US" sz="3200" spc="-56" dirty="0">
                <a:solidFill>
                  <a:srgbClr val="000000"/>
                </a:solidFill>
                <a:latin typeface="Muli" panose="020B0604020202020204" charset="0"/>
                <a:ea typeface="Muli"/>
                <a:cs typeface="Times New Roman" panose="02020603050405020304" pitchFamily="18" charset="0"/>
                <a:sym typeface="Muli"/>
              </a:rPr>
              <a:t> ở ô </a:t>
            </a:r>
            <a:r>
              <a:rPr lang="en-US" sz="3200" spc="-56" dirty="0" err="1">
                <a:solidFill>
                  <a:srgbClr val="000000"/>
                </a:solidFill>
                <a:latin typeface="Muli" panose="020B0604020202020204" charset="0"/>
                <a:ea typeface="Muli"/>
                <a:cs typeface="Times New Roman" panose="02020603050405020304" pitchFamily="18" charset="0"/>
                <a:sym typeface="Muli"/>
              </a:rPr>
              <a:t>phía</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bên</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trái</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để</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chọn</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các</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học</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phần</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cần</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đăng</a:t>
            </a:r>
            <a:r>
              <a:rPr lang="en-US" sz="3200" spc="-56" dirty="0">
                <a:solidFill>
                  <a:srgbClr val="000000"/>
                </a:solidFill>
                <a:latin typeface="Muli" panose="020B0604020202020204" charset="0"/>
                <a:ea typeface="Muli"/>
                <a:cs typeface="Times New Roman" panose="02020603050405020304" pitchFamily="18" charset="0"/>
                <a:sym typeface="Muli"/>
              </a:rPr>
              <a:t> </a:t>
            </a:r>
            <a:r>
              <a:rPr lang="en-US" sz="3200" spc="-56" dirty="0" err="1">
                <a:solidFill>
                  <a:srgbClr val="000000"/>
                </a:solidFill>
                <a:latin typeface="Muli" panose="020B0604020202020204" charset="0"/>
                <a:ea typeface="Muli"/>
                <a:cs typeface="Times New Roman" panose="02020603050405020304" pitchFamily="18" charset="0"/>
                <a:sym typeface="Muli"/>
              </a:rPr>
              <a:t>ký</a:t>
            </a:r>
            <a:r>
              <a:rPr lang="en-US" sz="3200" spc="-56" dirty="0">
                <a:solidFill>
                  <a:srgbClr val="000000"/>
                </a:solidFill>
                <a:latin typeface="Muli" panose="020B0604020202020204" charset="0"/>
                <a:ea typeface="Muli"/>
                <a:cs typeface="Times New Roman" panose="02020603050405020304" pitchFamily="18" charset="0"/>
                <a:sym typeface="Muli"/>
              </a:rPr>
              <a:t>.</a:t>
            </a:r>
          </a:p>
          <a:p>
            <a:pPr algn="just">
              <a:lnSpc>
                <a:spcPts val="3920"/>
              </a:lnSpc>
            </a:pPr>
            <a:r>
              <a:rPr lang="en-US" sz="3200" b="1" i="1" spc="-56" dirty="0" err="1">
                <a:solidFill>
                  <a:srgbClr val="000000"/>
                </a:solidFill>
                <a:latin typeface="Muli" panose="020B0604020202020204" charset="0"/>
                <a:ea typeface="Muli Bold"/>
                <a:cs typeface="Times New Roman" panose="02020603050405020304" pitchFamily="18" charset="0"/>
                <a:sym typeface="Muli Bold"/>
              </a:rPr>
              <a:t>Một</a:t>
            </a:r>
            <a:r>
              <a:rPr lang="en-US" sz="3200" b="1" i="1" spc="-56" dirty="0">
                <a:solidFill>
                  <a:srgbClr val="000000"/>
                </a:solidFill>
                <a:latin typeface="Muli" panose="020B0604020202020204" charset="0"/>
                <a:ea typeface="Muli Bold"/>
                <a:cs typeface="Times New Roman" panose="02020603050405020304" pitchFamily="18" charset="0"/>
                <a:sym typeface="Muli Bold"/>
              </a:rPr>
              <a:t>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số</a:t>
            </a:r>
            <a:r>
              <a:rPr lang="en-US" sz="3200" b="1" i="1" spc="-56" dirty="0">
                <a:solidFill>
                  <a:srgbClr val="000000"/>
                </a:solidFill>
                <a:latin typeface="Muli" panose="020B0604020202020204" charset="0"/>
                <a:ea typeface="Muli Bold"/>
                <a:cs typeface="Times New Roman" panose="02020603050405020304" pitchFamily="18" charset="0"/>
                <a:sym typeface="Muli Bold"/>
              </a:rPr>
              <a:t>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lưu</a:t>
            </a:r>
            <a:r>
              <a:rPr lang="en-US" sz="3200" b="1" i="1" spc="-56" dirty="0">
                <a:solidFill>
                  <a:srgbClr val="000000"/>
                </a:solidFill>
                <a:latin typeface="Muli" panose="020B0604020202020204" charset="0"/>
                <a:ea typeface="Muli Bold"/>
                <a:cs typeface="Times New Roman" panose="02020603050405020304" pitchFamily="18" charset="0"/>
                <a:sym typeface="Muli Bold"/>
              </a:rPr>
              <a:t> ý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khi</a:t>
            </a:r>
            <a:r>
              <a:rPr lang="en-US" sz="3200" b="1" i="1" spc="-56" dirty="0">
                <a:solidFill>
                  <a:srgbClr val="000000"/>
                </a:solidFill>
                <a:latin typeface="Muli" panose="020B0604020202020204" charset="0"/>
                <a:ea typeface="Muli Bold"/>
                <a:cs typeface="Times New Roman" panose="02020603050405020304" pitchFamily="18" charset="0"/>
                <a:sym typeface="Muli Bold"/>
              </a:rPr>
              <a:t>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đăng</a:t>
            </a:r>
            <a:r>
              <a:rPr lang="en-US" sz="3200" b="1" i="1" spc="-56" dirty="0">
                <a:solidFill>
                  <a:srgbClr val="000000"/>
                </a:solidFill>
                <a:latin typeface="Muli" panose="020B0604020202020204" charset="0"/>
                <a:ea typeface="Muli Bold"/>
                <a:cs typeface="Times New Roman" panose="02020603050405020304" pitchFamily="18" charset="0"/>
                <a:sym typeface="Muli Bold"/>
              </a:rPr>
              <a:t>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ký</a:t>
            </a:r>
            <a:r>
              <a:rPr lang="en-US" sz="3200" b="1" i="1" spc="-56" dirty="0">
                <a:solidFill>
                  <a:srgbClr val="000000"/>
                </a:solidFill>
                <a:latin typeface="Muli" panose="020B0604020202020204" charset="0"/>
                <a:ea typeface="Muli Bold"/>
                <a:cs typeface="Times New Roman" panose="02020603050405020304" pitchFamily="18" charset="0"/>
                <a:sym typeface="Muli Bold"/>
              </a:rPr>
              <a:t>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học</a:t>
            </a:r>
            <a:r>
              <a:rPr lang="en-US" sz="3200" b="1" i="1" spc="-56" dirty="0">
                <a:solidFill>
                  <a:srgbClr val="000000"/>
                </a:solidFill>
                <a:latin typeface="Muli" panose="020B0604020202020204" charset="0"/>
                <a:ea typeface="Muli Bold"/>
                <a:cs typeface="Times New Roman" panose="02020603050405020304" pitchFamily="18" charset="0"/>
                <a:sym typeface="Muli Bold"/>
              </a:rPr>
              <a:t> </a:t>
            </a:r>
            <a:r>
              <a:rPr lang="en-US" sz="3200" b="1" i="1" spc="-56" dirty="0" err="1">
                <a:solidFill>
                  <a:srgbClr val="000000"/>
                </a:solidFill>
                <a:latin typeface="Muli" panose="020B0604020202020204" charset="0"/>
                <a:ea typeface="Muli Bold"/>
                <a:cs typeface="Times New Roman" panose="02020603050405020304" pitchFamily="18" charset="0"/>
                <a:sym typeface="Muli Bold"/>
              </a:rPr>
              <a:t>phần</a:t>
            </a:r>
            <a:r>
              <a:rPr lang="en-US" sz="3200" b="1" i="1" spc="-56" dirty="0">
                <a:solidFill>
                  <a:srgbClr val="000000"/>
                </a:solidFill>
                <a:latin typeface="Muli" panose="020B0604020202020204" charset="0"/>
                <a:ea typeface="Muli Bold"/>
                <a:cs typeface="Times New Roman" panose="02020603050405020304" pitchFamily="18" charset="0"/>
                <a:sym typeface="Muli Bold"/>
              </a:rPr>
              <a:t>:</a:t>
            </a:r>
          </a:p>
          <a:p>
            <a:pPr marL="604521" lvl="1" indent="-302261" algn="just">
              <a:lnSpc>
                <a:spcPts val="3920"/>
              </a:lnSpc>
              <a:buFont typeface="Arial"/>
              <a:buChar char="•"/>
            </a:pPr>
            <a:r>
              <a:rPr lang="vi-VN" sz="2800" i="1" spc="-56" dirty="0">
                <a:solidFill>
                  <a:srgbClr val="000000"/>
                </a:solidFill>
                <a:latin typeface="Muli" panose="020B0604020202020204" charset="0"/>
                <a:ea typeface="Muli Bold"/>
                <a:cs typeface="Times New Roman" panose="02020603050405020304" pitchFamily="18" charset="0"/>
                <a:sym typeface="Muli Bold"/>
              </a:rPr>
              <a:t>Sinh viên ưu tiên đăng ký các học phần bắt buộc thuộc </a:t>
            </a:r>
            <a:r>
              <a:rPr lang="en-US" sz="2800" i="1" spc="-56" dirty="0">
                <a:solidFill>
                  <a:srgbClr val="000000"/>
                </a:solidFill>
                <a:latin typeface="Muli" panose="020B0604020202020204" charset="0"/>
                <a:ea typeface="Muli Bold"/>
                <a:cs typeface="Times New Roman" panose="02020603050405020304" pitchFamily="18" charset="0"/>
                <a:sym typeface="Muli Bold"/>
              </a:rPr>
              <a:t>CTĐT</a:t>
            </a:r>
            <a:r>
              <a:rPr lang="vi-VN" sz="2800" i="1" spc="-56" dirty="0">
                <a:solidFill>
                  <a:srgbClr val="000000"/>
                </a:solidFill>
                <a:latin typeface="Muli" panose="020B0604020202020204" charset="0"/>
                <a:ea typeface="Muli Bold"/>
                <a:cs typeface="Times New Roman" panose="02020603050405020304" pitchFamily="18" charset="0"/>
                <a:sym typeface="Muli Bold"/>
              </a:rPr>
              <a:t>/ngành học đang theo học. </a:t>
            </a:r>
            <a:endParaRPr lang="en-US" sz="2800" i="1" spc="-56" dirty="0">
              <a:solidFill>
                <a:srgbClr val="000000"/>
              </a:solidFill>
              <a:latin typeface="Muli" panose="020B0604020202020204" charset="0"/>
              <a:ea typeface="Muli Bold"/>
              <a:cs typeface="Times New Roman" panose="02020603050405020304" pitchFamily="18" charset="0"/>
              <a:sym typeface="Muli Bold"/>
            </a:endParaRPr>
          </a:p>
          <a:p>
            <a:pPr marL="604521" lvl="1" indent="-302261" algn="just">
              <a:lnSpc>
                <a:spcPts val="3920"/>
              </a:lnSpc>
              <a:buFont typeface="Arial"/>
              <a:buChar char="•"/>
            </a:pPr>
            <a:r>
              <a:rPr lang="vi-VN" sz="2800" i="1" spc="-56" dirty="0">
                <a:solidFill>
                  <a:srgbClr val="000000"/>
                </a:solidFill>
                <a:latin typeface="Muli" panose="020B0604020202020204" charset="0"/>
                <a:ea typeface="Muli Bold"/>
                <a:cs typeface="Times New Roman" panose="02020603050405020304" pitchFamily="18" charset="0"/>
                <a:sym typeface="Muli Bold"/>
              </a:rPr>
              <a:t>Sau khi đăng ký đủ các học phần bắt buộc, sinh viên thực hiện đăng ký các học phần tự chọn thuộc chương trình đào tạo/ngành học đang theo học.</a:t>
            </a:r>
            <a:endParaRPr lang="en-US" sz="2800" i="1" spc="-56" dirty="0">
              <a:solidFill>
                <a:srgbClr val="000000"/>
              </a:solidFill>
              <a:latin typeface="Muli" panose="020B0604020202020204" charset="0"/>
              <a:ea typeface="Muli Bold"/>
              <a:cs typeface="Times New Roman" panose="02020603050405020304" pitchFamily="18" charset="0"/>
              <a:sym typeface="Muli Bold"/>
            </a:endParaRPr>
          </a:p>
          <a:p>
            <a:pPr marL="604521" lvl="1" indent="-302261" algn="just">
              <a:lnSpc>
                <a:spcPts val="3920"/>
              </a:lnSpc>
              <a:buFont typeface="Arial"/>
              <a:buChar char="•"/>
            </a:pPr>
            <a:r>
              <a:rPr lang="vi-VN" sz="2800" i="1" spc="-56" dirty="0">
                <a:solidFill>
                  <a:srgbClr val="000000"/>
                </a:solidFill>
                <a:latin typeface="Muli" panose="020B0604020202020204" charset="0"/>
                <a:ea typeface="Muli Bold"/>
                <a:cs typeface="Times New Roman" panose="02020603050405020304" pitchFamily="18" charset="0"/>
                <a:sym typeface="Muli Bold"/>
              </a:rPr>
              <a:t>Trường hợp còn khả năng sắp xếp thời gian và đáp ứng yêu cầu về năng lực học tập, sinh viên có thể đăng ký thêm các học phần ngoài danh mục của ngành, theo quy định hiện hành của Nhà trường.</a:t>
            </a:r>
          </a:p>
        </p:txBody>
      </p:sp>
      <p:grpSp>
        <p:nvGrpSpPr>
          <p:cNvPr id="17" name="Nhóm 16">
            <a:extLst>
              <a:ext uri="{FF2B5EF4-FFF2-40B4-BE49-F238E27FC236}">
                <a16:creationId xmlns:a16="http://schemas.microsoft.com/office/drawing/2014/main" id="{4DD9AFD6-E76A-0F6E-221D-9E0C913DD565}"/>
              </a:ext>
            </a:extLst>
          </p:cNvPr>
          <p:cNvGrpSpPr/>
          <p:nvPr/>
        </p:nvGrpSpPr>
        <p:grpSpPr>
          <a:xfrm>
            <a:off x="33377" y="1257300"/>
            <a:ext cx="17492623" cy="4694415"/>
            <a:chOff x="0" y="1590502"/>
            <a:chExt cx="17492623" cy="4694415"/>
          </a:xfrm>
        </p:grpSpPr>
        <p:grpSp>
          <p:nvGrpSpPr>
            <p:cNvPr id="3" name="Group 3"/>
            <p:cNvGrpSpPr/>
            <p:nvPr/>
          </p:nvGrpSpPr>
          <p:grpSpPr>
            <a:xfrm>
              <a:off x="913533" y="2584240"/>
              <a:ext cx="16579090" cy="3688847"/>
              <a:chOff x="0" y="0"/>
              <a:chExt cx="22105453" cy="4918463"/>
            </a:xfrm>
          </p:grpSpPr>
          <p:sp>
            <p:nvSpPr>
              <p:cNvPr id="4" name="Freeform 4"/>
              <p:cNvSpPr/>
              <p:nvPr/>
            </p:nvSpPr>
            <p:spPr>
              <a:xfrm>
                <a:off x="0" y="0"/>
                <a:ext cx="22105453" cy="4918463"/>
              </a:xfrm>
              <a:custGeom>
                <a:avLst/>
                <a:gdLst/>
                <a:ahLst/>
                <a:cxnLst/>
                <a:rect l="l" t="t" r="r" b="b"/>
                <a:pathLst>
                  <a:path w="22105453" h="4918463">
                    <a:moveTo>
                      <a:pt x="0" y="0"/>
                    </a:moveTo>
                    <a:lnTo>
                      <a:pt x="22105453" y="0"/>
                    </a:lnTo>
                    <a:lnTo>
                      <a:pt x="22105453" y="4918463"/>
                    </a:lnTo>
                    <a:lnTo>
                      <a:pt x="0" y="4918463"/>
                    </a:lnTo>
                    <a:lnTo>
                      <a:pt x="0" y="0"/>
                    </a:lnTo>
                    <a:close/>
                  </a:path>
                </a:pathLst>
              </a:custGeom>
              <a:blipFill>
                <a:blip r:embed="rId3"/>
                <a:stretch>
                  <a:fillRect/>
                </a:stretch>
              </a:blipFill>
            </p:spPr>
          </p:sp>
          <p:grpSp>
            <p:nvGrpSpPr>
              <p:cNvPr id="5" name="Group 5"/>
              <p:cNvGrpSpPr/>
              <p:nvPr/>
            </p:nvGrpSpPr>
            <p:grpSpPr>
              <a:xfrm>
                <a:off x="19207289" y="124683"/>
                <a:ext cx="2346971" cy="1187768"/>
                <a:chOff x="0" y="0"/>
                <a:chExt cx="377772" cy="191185"/>
              </a:xfrm>
            </p:grpSpPr>
            <p:sp>
              <p:nvSpPr>
                <p:cNvPr id="6" name="Freeform 6"/>
                <p:cNvSpPr/>
                <p:nvPr/>
              </p:nvSpPr>
              <p:spPr>
                <a:xfrm>
                  <a:off x="0" y="0"/>
                  <a:ext cx="377772" cy="191185"/>
                </a:xfrm>
                <a:custGeom>
                  <a:avLst/>
                  <a:gdLst/>
                  <a:ahLst/>
                  <a:cxnLst/>
                  <a:rect l="l" t="t" r="r" b="b"/>
                  <a:pathLst>
                    <a:path w="377772" h="191185">
                      <a:moveTo>
                        <a:pt x="0" y="0"/>
                      </a:moveTo>
                      <a:lnTo>
                        <a:pt x="377772" y="0"/>
                      </a:lnTo>
                      <a:lnTo>
                        <a:pt x="377772" y="191185"/>
                      </a:lnTo>
                      <a:lnTo>
                        <a:pt x="0" y="191185"/>
                      </a:lnTo>
                      <a:close/>
                    </a:path>
                  </a:pathLst>
                </a:custGeom>
                <a:solidFill>
                  <a:srgbClr val="000000">
                    <a:alpha val="0"/>
                  </a:srgbClr>
                </a:solidFill>
                <a:ln w="19050" cap="sq">
                  <a:solidFill>
                    <a:srgbClr val="EA0000"/>
                  </a:solidFill>
                  <a:prstDash val="solid"/>
                  <a:miter/>
                </a:ln>
              </p:spPr>
            </p:sp>
            <p:sp>
              <p:nvSpPr>
                <p:cNvPr id="7" name="TextBox 7"/>
                <p:cNvSpPr txBox="1"/>
                <p:nvPr/>
              </p:nvSpPr>
              <p:spPr>
                <a:xfrm>
                  <a:off x="0" y="-28575"/>
                  <a:ext cx="377772" cy="219760"/>
                </a:xfrm>
                <a:prstGeom prst="rect">
                  <a:avLst/>
                </a:prstGeom>
              </p:spPr>
              <p:txBody>
                <a:bodyPr lIns="50800" tIns="50800" rIns="50800" bIns="50800" rtlCol="0" anchor="ctr"/>
                <a:lstStyle/>
                <a:p>
                  <a:pPr algn="ctr">
                    <a:lnSpc>
                      <a:spcPts val="1888"/>
                    </a:lnSpc>
                  </a:pPr>
                  <a:endParaRPr/>
                </a:p>
              </p:txBody>
            </p:sp>
          </p:grpSp>
          <p:grpSp>
            <p:nvGrpSpPr>
              <p:cNvPr id="8" name="Group 8"/>
              <p:cNvGrpSpPr/>
              <p:nvPr/>
            </p:nvGrpSpPr>
            <p:grpSpPr>
              <a:xfrm>
                <a:off x="13461867" y="124683"/>
                <a:ext cx="5049656" cy="433283"/>
                <a:chOff x="0" y="0"/>
                <a:chExt cx="812800" cy="69742"/>
              </a:xfrm>
            </p:grpSpPr>
            <p:sp>
              <p:nvSpPr>
                <p:cNvPr id="9" name="Freeform 9"/>
                <p:cNvSpPr/>
                <p:nvPr/>
              </p:nvSpPr>
              <p:spPr>
                <a:xfrm>
                  <a:off x="0" y="0"/>
                  <a:ext cx="812800" cy="69742"/>
                </a:xfrm>
                <a:custGeom>
                  <a:avLst/>
                  <a:gdLst/>
                  <a:ahLst/>
                  <a:cxnLst/>
                  <a:rect l="l" t="t" r="r" b="b"/>
                  <a:pathLst>
                    <a:path w="812800" h="69742">
                      <a:moveTo>
                        <a:pt x="0" y="0"/>
                      </a:moveTo>
                      <a:lnTo>
                        <a:pt x="812800" y="0"/>
                      </a:lnTo>
                      <a:lnTo>
                        <a:pt x="812800" y="69742"/>
                      </a:lnTo>
                      <a:lnTo>
                        <a:pt x="0" y="69742"/>
                      </a:lnTo>
                      <a:close/>
                    </a:path>
                  </a:pathLst>
                </a:custGeom>
                <a:solidFill>
                  <a:srgbClr val="5FBE62"/>
                </a:solidFill>
              </p:spPr>
            </p:sp>
            <p:sp>
              <p:nvSpPr>
                <p:cNvPr id="10" name="TextBox 10"/>
                <p:cNvSpPr txBox="1"/>
                <p:nvPr/>
              </p:nvSpPr>
              <p:spPr>
                <a:xfrm>
                  <a:off x="0" y="-28575"/>
                  <a:ext cx="812800" cy="98317"/>
                </a:xfrm>
                <a:prstGeom prst="rect">
                  <a:avLst/>
                </a:prstGeom>
              </p:spPr>
              <p:txBody>
                <a:bodyPr lIns="50800" tIns="50800" rIns="50800" bIns="50800" rtlCol="0" anchor="ctr"/>
                <a:lstStyle/>
                <a:p>
                  <a:pPr algn="ctr">
                    <a:lnSpc>
                      <a:spcPts val="1888"/>
                    </a:lnSpc>
                  </a:pPr>
                  <a:endParaRPr/>
                </a:p>
              </p:txBody>
            </p:sp>
          </p:grpSp>
        </p:grpSp>
        <p:sp>
          <p:nvSpPr>
            <p:cNvPr id="15" name="Freeform 15"/>
            <p:cNvSpPr/>
            <p:nvPr/>
          </p:nvSpPr>
          <p:spPr>
            <a:xfrm rot="16200000">
              <a:off x="-1452335" y="3042837"/>
              <a:ext cx="4694415" cy="1789746"/>
            </a:xfrm>
            <a:custGeom>
              <a:avLst/>
              <a:gdLst/>
              <a:ahLst/>
              <a:cxnLst/>
              <a:rect l="l" t="t" r="r" b="b"/>
              <a:pathLst>
                <a:path w="4694415" h="1789746">
                  <a:moveTo>
                    <a:pt x="0" y="0"/>
                  </a:moveTo>
                  <a:lnTo>
                    <a:pt x="4694415" y="0"/>
                  </a:lnTo>
                  <a:lnTo>
                    <a:pt x="4694415" y="1789745"/>
                  </a:lnTo>
                  <a:lnTo>
                    <a:pt x="0" y="17897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sp>
        <p:nvSpPr>
          <p:cNvPr id="16" name="Freeform 7">
            <a:extLst>
              <a:ext uri="{FF2B5EF4-FFF2-40B4-BE49-F238E27FC236}">
                <a16:creationId xmlns:a16="http://schemas.microsoft.com/office/drawing/2014/main" id="{F01A13FF-A905-9456-7117-97DADD8AF24A}"/>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6"/>
            <a:stretch>
              <a:fillRect/>
            </a:stretch>
          </a:blipFill>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6" name="Freeform 6"/>
          <p:cNvSpPr/>
          <p:nvPr/>
        </p:nvSpPr>
        <p:spPr>
          <a:xfrm>
            <a:off x="6450383" y="2724224"/>
            <a:ext cx="11474105" cy="2811156"/>
          </a:xfrm>
          <a:custGeom>
            <a:avLst/>
            <a:gdLst/>
            <a:ahLst/>
            <a:cxnLst/>
            <a:rect l="l" t="t" r="r" b="b"/>
            <a:pathLst>
              <a:path w="11474105" h="2811156">
                <a:moveTo>
                  <a:pt x="0" y="0"/>
                </a:moveTo>
                <a:lnTo>
                  <a:pt x="11474104" y="0"/>
                </a:lnTo>
                <a:lnTo>
                  <a:pt x="11474104" y="2811156"/>
                </a:lnTo>
                <a:lnTo>
                  <a:pt x="0" y="2811156"/>
                </a:lnTo>
                <a:lnTo>
                  <a:pt x="0" y="0"/>
                </a:lnTo>
                <a:close/>
              </a:path>
            </a:pathLst>
          </a:custGeom>
          <a:blipFill>
            <a:blip r:embed="rId3"/>
            <a:stretch>
              <a:fillRect/>
            </a:stretch>
          </a:blipFill>
        </p:spPr>
      </p:sp>
      <p:sp>
        <p:nvSpPr>
          <p:cNvPr id="7" name="Freeform 7"/>
          <p:cNvSpPr/>
          <p:nvPr/>
        </p:nvSpPr>
        <p:spPr>
          <a:xfrm>
            <a:off x="6450383" y="6057900"/>
            <a:ext cx="11474105" cy="2739443"/>
          </a:xfrm>
          <a:custGeom>
            <a:avLst/>
            <a:gdLst/>
            <a:ahLst/>
            <a:cxnLst/>
            <a:rect l="l" t="t" r="r" b="b"/>
            <a:pathLst>
              <a:path w="11474105" h="2739443">
                <a:moveTo>
                  <a:pt x="0" y="0"/>
                </a:moveTo>
                <a:lnTo>
                  <a:pt x="11474104" y="0"/>
                </a:lnTo>
                <a:lnTo>
                  <a:pt x="11474104" y="2739442"/>
                </a:lnTo>
                <a:lnTo>
                  <a:pt x="0" y="2739442"/>
                </a:lnTo>
                <a:lnTo>
                  <a:pt x="0" y="0"/>
                </a:lnTo>
                <a:close/>
              </a:path>
            </a:pathLst>
          </a:custGeom>
          <a:blipFill>
            <a:blip r:embed="rId4"/>
            <a:stretch>
              <a:fillRect/>
            </a:stretch>
          </a:blipFill>
        </p:spPr>
      </p:sp>
      <p:sp>
        <p:nvSpPr>
          <p:cNvPr id="8" name="TextBox 8"/>
          <p:cNvSpPr txBox="1"/>
          <p:nvPr/>
        </p:nvSpPr>
        <p:spPr>
          <a:xfrm>
            <a:off x="1347220" y="1866900"/>
            <a:ext cx="4281010" cy="5416868"/>
          </a:xfrm>
          <a:prstGeom prst="rect">
            <a:avLst/>
          </a:prstGeom>
        </p:spPr>
        <p:txBody>
          <a:bodyPr wrap="square" lIns="0" tIns="0" rIns="0" bIns="0" rtlCol="0" anchor="t">
            <a:spAutoFit/>
          </a:bodyPr>
          <a:lstStyle/>
          <a:p>
            <a:pPr algn="just"/>
            <a:r>
              <a:rPr lang="en-US" sz="3000" spc="-60" dirty="0">
                <a:solidFill>
                  <a:srgbClr val="000000"/>
                </a:solidFill>
                <a:latin typeface="Muli"/>
                <a:ea typeface="Muli"/>
                <a:cs typeface="Muli"/>
                <a:sym typeface="Muli"/>
              </a:rPr>
              <a:t>  </a:t>
            </a:r>
            <a:r>
              <a:rPr lang="vi-VN" sz="3200" dirty="0">
                <a:latin typeface="Muli" panose="020B0604020202020204" charset="0"/>
              </a:rPr>
              <a:t>Sau khi lựa chọn học phần, hệ thống có thể hiển thị các trường hợp sau:</a:t>
            </a:r>
          </a:p>
          <a:p>
            <a:pPr algn="just"/>
            <a:r>
              <a:rPr lang="vi-VN" sz="3200" b="1" dirty="0">
                <a:latin typeface="Muli" panose="020B0604020202020204" charset="0"/>
              </a:rPr>
              <a:t>Trường hợp 1: Đăng ký thành công học phần</a:t>
            </a:r>
            <a:endParaRPr lang="en-US" sz="3200" b="1" dirty="0">
              <a:latin typeface="Muli" panose="020B0604020202020204" charset="0"/>
            </a:endParaRPr>
          </a:p>
          <a:p>
            <a:pPr algn="just"/>
            <a:r>
              <a:rPr lang="vi-VN" sz="3200" dirty="0">
                <a:latin typeface="Muli" panose="020B0604020202020204" charset="0"/>
              </a:rPr>
              <a:t>Sau khi nhấn nút </a:t>
            </a:r>
            <a:r>
              <a:rPr lang="vi-VN" sz="3200" b="1" dirty="0">
                <a:latin typeface="Muli" panose="020B0604020202020204" charset="0"/>
              </a:rPr>
              <a:t>“Ghi nhận”</a:t>
            </a:r>
            <a:r>
              <a:rPr lang="vi-VN" sz="3200" dirty="0">
                <a:latin typeface="Muli" panose="020B0604020202020204" charset="0"/>
              </a:rPr>
              <a:t>, học phần được lưu thành công trên hệ thống và hiển thị </a:t>
            </a:r>
            <a:r>
              <a:rPr lang="vi-VN" sz="3200" b="1" dirty="0">
                <a:latin typeface="Muli" panose="020B0604020202020204" charset="0"/>
              </a:rPr>
              <a:t>màu </a:t>
            </a:r>
            <a:r>
              <a:rPr lang="vi-VN" sz="3200" b="1">
                <a:latin typeface="Muli" panose="020B0604020202020204" charset="0"/>
              </a:rPr>
              <a:t>hồng</a:t>
            </a:r>
            <a:r>
              <a:rPr lang="vi-VN" sz="3200">
                <a:latin typeface="Muli" panose="020B0604020202020204" charset="0"/>
              </a:rPr>
              <a:t> (hình </a:t>
            </a:r>
            <a:r>
              <a:rPr lang="vi-VN" sz="3200" dirty="0">
                <a:latin typeface="Muli" panose="020B0604020202020204" charset="0"/>
              </a:rPr>
              <a:t>minh </a:t>
            </a:r>
            <a:r>
              <a:rPr lang="vi-VN" sz="3200">
                <a:latin typeface="Muli" panose="020B0604020202020204" charset="0"/>
              </a:rPr>
              <a:t>họa)</a:t>
            </a:r>
            <a:endParaRPr lang="vi-VN" sz="3200" dirty="0">
              <a:latin typeface="Muli" panose="020B0604020202020204" charset="0"/>
            </a:endParaRPr>
          </a:p>
        </p:txBody>
      </p:sp>
      <p:sp>
        <p:nvSpPr>
          <p:cNvPr id="9" name="Freeform 7">
            <a:extLst>
              <a:ext uri="{FF2B5EF4-FFF2-40B4-BE49-F238E27FC236}">
                <a16:creationId xmlns:a16="http://schemas.microsoft.com/office/drawing/2014/main" id="{2C387EF8-EAED-076F-7975-6C52D60B034B}"/>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5"/>
            <a:stretch>
              <a:fillRect/>
            </a:stretch>
          </a:blipFill>
        </p:spPr>
      </p:sp>
      <p:sp>
        <p:nvSpPr>
          <p:cNvPr id="10" name="Hình chữ nhật 9">
            <a:extLst>
              <a:ext uri="{FF2B5EF4-FFF2-40B4-BE49-F238E27FC236}">
                <a16:creationId xmlns:a16="http://schemas.microsoft.com/office/drawing/2014/main" id="{6B519428-759C-9420-5384-B1301DE0D51F}"/>
              </a:ext>
            </a:extLst>
          </p:cNvPr>
          <p:cNvSpPr/>
          <p:nvPr/>
        </p:nvSpPr>
        <p:spPr>
          <a:xfrm>
            <a:off x="8153400" y="1057238"/>
            <a:ext cx="3023420" cy="1466924"/>
          </a:xfrm>
          <a:prstGeom prst="rect">
            <a:avLst/>
          </a:prstGeom>
          <a:solidFill>
            <a:srgbClr val="FFFFCC"/>
          </a:solidFill>
          <a:ln w="38100">
            <a:solidFill>
              <a:srgbClr val="C00000"/>
            </a:solidFill>
          </a:ln>
        </p:spPr>
        <p:txBody>
          <a:bodyPr rtlCol="0" anchor="ctr"/>
          <a:lstStyle/>
          <a:p>
            <a:pPr algn="ctr"/>
            <a:r>
              <a:rPr lang="en-US" sz="2800">
                <a:latin typeface="Muli" panose="020B0604020202020204" charset="0"/>
                <a:cs typeface="Times New Roman" panose="02020603050405020304" pitchFamily="18" charset="0"/>
              </a:rPr>
              <a:t>Chưa ghi nhận</a:t>
            </a:r>
          </a:p>
          <a:p>
            <a:pPr algn="ctr"/>
            <a:r>
              <a:rPr lang="en-US" sz="2800">
                <a:latin typeface="Muli" panose="020B0604020202020204" charset="0"/>
                <a:cs typeface="Times New Roman" panose="02020603050405020304" pitchFamily="18" charset="0"/>
              </a:rPr>
              <a:t>thành công học phần</a:t>
            </a:r>
          </a:p>
        </p:txBody>
      </p:sp>
      <p:cxnSp>
        <p:nvCxnSpPr>
          <p:cNvPr id="11" name="Đường kết nối Mũi tên Thẳng 10">
            <a:extLst>
              <a:ext uri="{FF2B5EF4-FFF2-40B4-BE49-F238E27FC236}">
                <a16:creationId xmlns:a16="http://schemas.microsoft.com/office/drawing/2014/main" id="{43A3F6B6-E016-495A-049A-9EBA527B0EF2}"/>
              </a:ext>
            </a:extLst>
          </p:cNvPr>
          <p:cNvCxnSpPr>
            <a:cxnSpLocks/>
          </p:cNvCxnSpPr>
          <p:nvPr/>
        </p:nvCxnSpPr>
        <p:spPr>
          <a:xfrm flipH="1" flipV="1">
            <a:off x="11256460" y="1790700"/>
            <a:ext cx="1773740" cy="85732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7" name="Hình chữ nhật 16">
            <a:extLst>
              <a:ext uri="{FF2B5EF4-FFF2-40B4-BE49-F238E27FC236}">
                <a16:creationId xmlns:a16="http://schemas.microsoft.com/office/drawing/2014/main" id="{297D6AB4-A142-5187-4E74-D26316764A13}"/>
              </a:ext>
            </a:extLst>
          </p:cNvPr>
          <p:cNvSpPr/>
          <p:nvPr/>
        </p:nvSpPr>
        <p:spPr>
          <a:xfrm>
            <a:off x="1347220" y="8158332"/>
            <a:ext cx="3300980" cy="1480968"/>
          </a:xfrm>
          <a:prstGeom prst="rect">
            <a:avLst/>
          </a:prstGeom>
          <a:solidFill>
            <a:srgbClr val="FFFFCC"/>
          </a:solidFill>
          <a:ln w="38100">
            <a:solidFill>
              <a:srgbClr val="C00000"/>
            </a:solidFill>
          </a:ln>
        </p:spPr>
        <p:txBody>
          <a:bodyPr rtlCol="0" anchor="ctr"/>
          <a:lstStyle/>
          <a:p>
            <a:pPr algn="ctr"/>
            <a:r>
              <a:rPr lang="en-US" sz="2800">
                <a:latin typeface="Muli" panose="020B0604020202020204" charset="0"/>
                <a:cs typeface="Times New Roman" panose="02020603050405020304" pitchFamily="18" charset="0"/>
              </a:rPr>
              <a:t>Đã ghi nhận</a:t>
            </a:r>
          </a:p>
          <a:p>
            <a:pPr algn="ctr"/>
            <a:r>
              <a:rPr lang="en-US" sz="2800">
                <a:latin typeface="Muli" panose="020B0604020202020204" charset="0"/>
                <a:cs typeface="Times New Roman" panose="02020603050405020304" pitchFamily="18" charset="0"/>
              </a:rPr>
              <a:t>thành công học phần</a:t>
            </a:r>
          </a:p>
        </p:txBody>
      </p:sp>
      <p:cxnSp>
        <p:nvCxnSpPr>
          <p:cNvPr id="18" name="Đường kết nối Mũi tên Thẳng 17">
            <a:extLst>
              <a:ext uri="{FF2B5EF4-FFF2-40B4-BE49-F238E27FC236}">
                <a16:creationId xmlns:a16="http://schemas.microsoft.com/office/drawing/2014/main" id="{19532246-6CD9-BEF9-E2A6-8EDF252CC172}"/>
              </a:ext>
            </a:extLst>
          </p:cNvPr>
          <p:cNvCxnSpPr>
            <a:cxnSpLocks/>
          </p:cNvCxnSpPr>
          <p:nvPr/>
        </p:nvCxnSpPr>
        <p:spPr>
          <a:xfrm flipH="1">
            <a:off x="4724400" y="8115300"/>
            <a:ext cx="1725983" cy="48868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17" name="Freeform 7">
            <a:extLst>
              <a:ext uri="{FF2B5EF4-FFF2-40B4-BE49-F238E27FC236}">
                <a16:creationId xmlns:a16="http://schemas.microsoft.com/office/drawing/2014/main" id="{ACEA7DED-B596-15BE-4915-9241B5CA76E6}"/>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3"/>
            <a:stretch>
              <a:fillRect/>
            </a:stretch>
          </a:blipFill>
        </p:spPr>
      </p:sp>
      <p:sp>
        <p:nvSpPr>
          <p:cNvPr id="19" name="TextBox 8">
            <a:extLst>
              <a:ext uri="{FF2B5EF4-FFF2-40B4-BE49-F238E27FC236}">
                <a16:creationId xmlns:a16="http://schemas.microsoft.com/office/drawing/2014/main" id="{4FE44C5C-C690-F5F7-EC49-030AC2E6343B}"/>
              </a:ext>
            </a:extLst>
          </p:cNvPr>
          <p:cNvSpPr txBox="1"/>
          <p:nvPr/>
        </p:nvSpPr>
        <p:spPr>
          <a:xfrm>
            <a:off x="1423420" y="876300"/>
            <a:ext cx="15721580" cy="492443"/>
          </a:xfrm>
          <a:prstGeom prst="rect">
            <a:avLst/>
          </a:prstGeom>
        </p:spPr>
        <p:txBody>
          <a:bodyPr wrap="square" lIns="0" tIns="0" rIns="0" bIns="0" rtlCol="0" anchor="t">
            <a:spAutoFit/>
          </a:bodyPr>
          <a:lstStyle/>
          <a:p>
            <a:pPr algn="just"/>
            <a:r>
              <a:rPr lang="vi-VN" sz="3200" b="1">
                <a:latin typeface="Muli" panose="020B0604020202020204" charset="0"/>
              </a:rPr>
              <a:t>Trường hợp </a:t>
            </a:r>
            <a:r>
              <a:rPr lang="en-US" sz="3200" b="1">
                <a:latin typeface="Muli" panose="020B0604020202020204" charset="0"/>
              </a:rPr>
              <a:t>2: Không đăng ký thành công học phần:</a:t>
            </a:r>
            <a:endParaRPr lang="en-US" sz="3200" b="1" dirty="0">
              <a:latin typeface="Muli" panose="020B0604020202020204" charset="0"/>
            </a:endParaRPr>
          </a:p>
        </p:txBody>
      </p:sp>
      <p:grpSp>
        <p:nvGrpSpPr>
          <p:cNvPr id="25" name="Nhóm 24">
            <a:extLst>
              <a:ext uri="{FF2B5EF4-FFF2-40B4-BE49-F238E27FC236}">
                <a16:creationId xmlns:a16="http://schemas.microsoft.com/office/drawing/2014/main" id="{05A4D848-FE10-FCF3-9B0D-8BD10434436D}"/>
              </a:ext>
            </a:extLst>
          </p:cNvPr>
          <p:cNvGrpSpPr/>
          <p:nvPr/>
        </p:nvGrpSpPr>
        <p:grpSpPr>
          <a:xfrm>
            <a:off x="1132595" y="1654852"/>
            <a:ext cx="16649883" cy="3329670"/>
            <a:chOff x="639339" y="2378166"/>
            <a:chExt cx="18814911" cy="3273266"/>
          </a:xfrm>
        </p:grpSpPr>
        <p:sp>
          <p:nvSpPr>
            <p:cNvPr id="6" name="Freeform 6"/>
            <p:cNvSpPr/>
            <p:nvPr/>
          </p:nvSpPr>
          <p:spPr>
            <a:xfrm>
              <a:off x="639339" y="2378166"/>
              <a:ext cx="16929766" cy="2795780"/>
            </a:xfrm>
            <a:custGeom>
              <a:avLst/>
              <a:gdLst/>
              <a:ahLst/>
              <a:cxnLst/>
              <a:rect l="l" t="t" r="r" b="b"/>
              <a:pathLst>
                <a:path w="16929766" h="2795780">
                  <a:moveTo>
                    <a:pt x="0" y="0"/>
                  </a:moveTo>
                  <a:lnTo>
                    <a:pt x="16929766" y="0"/>
                  </a:lnTo>
                  <a:lnTo>
                    <a:pt x="16929766" y="2795780"/>
                  </a:lnTo>
                  <a:lnTo>
                    <a:pt x="0" y="2795780"/>
                  </a:lnTo>
                  <a:lnTo>
                    <a:pt x="0" y="0"/>
                  </a:lnTo>
                  <a:close/>
                </a:path>
              </a:pathLst>
            </a:custGeom>
            <a:blipFill>
              <a:blip r:embed="rId4"/>
              <a:stretch>
                <a:fillRect b="-32463"/>
              </a:stretch>
            </a:blipFill>
          </p:spPr>
          <p:txBody>
            <a:bodyPr/>
            <a:lstStyle/>
            <a:p>
              <a:endParaRPr lang="vi-VN"/>
            </a:p>
          </p:txBody>
        </p:sp>
        <p:sp>
          <p:nvSpPr>
            <p:cNvPr id="15" name="Freeform 15"/>
            <p:cNvSpPr/>
            <p:nvPr/>
          </p:nvSpPr>
          <p:spPr>
            <a:xfrm rot="11341602" flipH="1">
              <a:off x="9802909" y="3529967"/>
              <a:ext cx="5394960" cy="640080"/>
            </a:xfrm>
            <a:custGeom>
              <a:avLst/>
              <a:gdLst/>
              <a:ahLst/>
              <a:cxnLst/>
              <a:rect l="l" t="t" r="r" b="b"/>
              <a:pathLst>
                <a:path w="2397305" h="515421">
                  <a:moveTo>
                    <a:pt x="2397305" y="0"/>
                  </a:moveTo>
                  <a:lnTo>
                    <a:pt x="0" y="0"/>
                  </a:lnTo>
                  <a:lnTo>
                    <a:pt x="0" y="515420"/>
                  </a:lnTo>
                  <a:lnTo>
                    <a:pt x="2397305" y="515420"/>
                  </a:lnTo>
                  <a:lnTo>
                    <a:pt x="2397305"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0" name="Hình Bầu dục 19">
              <a:extLst>
                <a:ext uri="{FF2B5EF4-FFF2-40B4-BE49-F238E27FC236}">
                  <a16:creationId xmlns:a16="http://schemas.microsoft.com/office/drawing/2014/main" id="{7F9F7294-B5C9-DC11-DC2E-CBCA0019A825}"/>
                </a:ext>
              </a:extLst>
            </p:cNvPr>
            <p:cNvSpPr/>
            <p:nvPr/>
          </p:nvSpPr>
          <p:spPr>
            <a:xfrm>
              <a:off x="8839200" y="3145716"/>
              <a:ext cx="856743" cy="549984"/>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21" name="Hình Bầu dục 20">
              <a:extLst>
                <a:ext uri="{FF2B5EF4-FFF2-40B4-BE49-F238E27FC236}">
                  <a16:creationId xmlns:a16="http://schemas.microsoft.com/office/drawing/2014/main" id="{0C6DD449-6D2E-945F-E43A-984F6A9A94FC}"/>
                </a:ext>
              </a:extLst>
            </p:cNvPr>
            <p:cNvSpPr/>
            <p:nvPr/>
          </p:nvSpPr>
          <p:spPr>
            <a:xfrm>
              <a:off x="8839200" y="3848100"/>
              <a:ext cx="856743" cy="549984"/>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22" name="Hình Bầu dục 21">
              <a:extLst>
                <a:ext uri="{FF2B5EF4-FFF2-40B4-BE49-F238E27FC236}">
                  <a16:creationId xmlns:a16="http://schemas.microsoft.com/office/drawing/2014/main" id="{E92A0E3E-E5C2-8838-00CB-DBC96E3B6882}"/>
                </a:ext>
              </a:extLst>
            </p:cNvPr>
            <p:cNvSpPr/>
            <p:nvPr/>
          </p:nvSpPr>
          <p:spPr>
            <a:xfrm>
              <a:off x="8839200" y="4593516"/>
              <a:ext cx="856743" cy="549984"/>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24" name="Hình chữ nhật 23">
              <a:extLst>
                <a:ext uri="{FF2B5EF4-FFF2-40B4-BE49-F238E27FC236}">
                  <a16:creationId xmlns:a16="http://schemas.microsoft.com/office/drawing/2014/main" id="{CF839A8B-E102-E844-29A7-CA532407992E}"/>
                </a:ext>
              </a:extLst>
            </p:cNvPr>
            <p:cNvSpPr/>
            <p:nvPr/>
          </p:nvSpPr>
          <p:spPr>
            <a:xfrm>
              <a:off x="15201124" y="4194149"/>
              <a:ext cx="4253126" cy="1457283"/>
            </a:xfrm>
            <a:prstGeom prst="rect">
              <a:avLst/>
            </a:prstGeom>
            <a:solidFill>
              <a:schemeClr val="bg1">
                <a:lumMod val="95000"/>
              </a:schemeClr>
            </a:solidFill>
            <a:ln w="38100">
              <a:solidFill>
                <a:schemeClr val="tx1">
                  <a:lumMod val="65000"/>
                  <a:lumOff val="35000"/>
                </a:schemeClr>
              </a:solidFill>
            </a:ln>
          </p:spPr>
          <p:txBody>
            <a:bodyPr rtlCol="0" anchor="ctr"/>
            <a:lstStyle/>
            <a:p>
              <a:pPr algn="ctr"/>
              <a:r>
                <a:rPr lang="en-US" sz="2400">
                  <a:latin typeface="Muli" panose="020B0604020202020204" charset="0"/>
                  <a:cs typeface="Times New Roman" panose="02020603050405020304" pitchFamily="18" charset="0"/>
                </a:rPr>
                <a:t>Hết chỗ, sinh viên không </a:t>
              </a:r>
            </a:p>
            <a:p>
              <a:pPr algn="ctr"/>
              <a:r>
                <a:rPr lang="en-US" sz="2400">
                  <a:latin typeface="Muli" panose="020B0604020202020204" charset="0"/>
                  <a:cs typeface="Times New Roman" panose="02020603050405020304" pitchFamily="18" charset="0"/>
                </a:rPr>
                <a:t>thể tự đăng ký thêm</a:t>
              </a:r>
            </a:p>
          </p:txBody>
        </p:sp>
      </p:grpSp>
      <p:sp>
        <p:nvSpPr>
          <p:cNvPr id="27" name="Freeform 6">
            <a:extLst>
              <a:ext uri="{FF2B5EF4-FFF2-40B4-BE49-F238E27FC236}">
                <a16:creationId xmlns:a16="http://schemas.microsoft.com/office/drawing/2014/main" id="{9BE61250-F32C-96E8-942C-EE62179DF707}"/>
              </a:ext>
            </a:extLst>
          </p:cNvPr>
          <p:cNvSpPr/>
          <p:nvPr/>
        </p:nvSpPr>
        <p:spPr>
          <a:xfrm>
            <a:off x="1164190" y="5078573"/>
            <a:ext cx="14886432" cy="2843784"/>
          </a:xfrm>
          <a:custGeom>
            <a:avLst/>
            <a:gdLst/>
            <a:ahLst/>
            <a:cxnLst/>
            <a:rect l="l" t="t" r="r" b="b"/>
            <a:pathLst>
              <a:path w="16929766" h="3703386">
                <a:moveTo>
                  <a:pt x="0" y="0"/>
                </a:moveTo>
                <a:lnTo>
                  <a:pt x="16929766" y="0"/>
                </a:lnTo>
                <a:lnTo>
                  <a:pt x="16929766" y="3703386"/>
                </a:lnTo>
                <a:lnTo>
                  <a:pt x="0" y="3703386"/>
                </a:lnTo>
                <a:lnTo>
                  <a:pt x="0" y="0"/>
                </a:lnTo>
                <a:close/>
              </a:path>
            </a:pathLst>
          </a:custGeom>
          <a:blipFill>
            <a:blip r:embed="rId7"/>
            <a:stretch>
              <a:fillRect b="-8665"/>
            </a:stretch>
          </a:blipFill>
        </p:spPr>
        <p:txBody>
          <a:bodyPr/>
          <a:lstStyle/>
          <a:p>
            <a:endParaRPr lang="vi-VN"/>
          </a:p>
        </p:txBody>
      </p:sp>
      <p:sp>
        <p:nvSpPr>
          <p:cNvPr id="28" name="Freeform 15">
            <a:extLst>
              <a:ext uri="{FF2B5EF4-FFF2-40B4-BE49-F238E27FC236}">
                <a16:creationId xmlns:a16="http://schemas.microsoft.com/office/drawing/2014/main" id="{D6014FA1-5FA1-6253-44E9-DEE6F76A6703}"/>
              </a:ext>
            </a:extLst>
          </p:cNvPr>
          <p:cNvSpPr/>
          <p:nvPr/>
        </p:nvSpPr>
        <p:spPr>
          <a:xfrm rot="11341602" flipH="1">
            <a:off x="7946315" y="6275989"/>
            <a:ext cx="4774163" cy="651110"/>
          </a:xfrm>
          <a:custGeom>
            <a:avLst/>
            <a:gdLst/>
            <a:ahLst/>
            <a:cxnLst/>
            <a:rect l="l" t="t" r="r" b="b"/>
            <a:pathLst>
              <a:path w="2397305" h="515421">
                <a:moveTo>
                  <a:pt x="2397305" y="0"/>
                </a:moveTo>
                <a:lnTo>
                  <a:pt x="0" y="0"/>
                </a:lnTo>
                <a:lnTo>
                  <a:pt x="0" y="515420"/>
                </a:lnTo>
                <a:lnTo>
                  <a:pt x="2397305" y="515420"/>
                </a:lnTo>
                <a:lnTo>
                  <a:pt x="2397305"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9" name="Hình Bầu dục 28">
            <a:extLst>
              <a:ext uri="{FF2B5EF4-FFF2-40B4-BE49-F238E27FC236}">
                <a16:creationId xmlns:a16="http://schemas.microsoft.com/office/drawing/2014/main" id="{0446B2D8-6765-8076-AAF5-B66E75C12B2E}"/>
              </a:ext>
            </a:extLst>
          </p:cNvPr>
          <p:cNvSpPr/>
          <p:nvPr/>
        </p:nvSpPr>
        <p:spPr>
          <a:xfrm>
            <a:off x="7025640" y="5981700"/>
            <a:ext cx="731520" cy="493776"/>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30" name="Hình chữ nhật 29">
            <a:extLst>
              <a:ext uri="{FF2B5EF4-FFF2-40B4-BE49-F238E27FC236}">
                <a16:creationId xmlns:a16="http://schemas.microsoft.com/office/drawing/2014/main" id="{2622C943-8A94-2D94-CC25-BCB03D7F3022}"/>
              </a:ext>
            </a:extLst>
          </p:cNvPr>
          <p:cNvSpPr/>
          <p:nvPr/>
        </p:nvSpPr>
        <p:spPr>
          <a:xfrm>
            <a:off x="12818193" y="7018622"/>
            <a:ext cx="2771212" cy="1482394"/>
          </a:xfrm>
          <a:prstGeom prst="rect">
            <a:avLst/>
          </a:prstGeom>
          <a:solidFill>
            <a:srgbClr val="FFFFCC"/>
          </a:solidFill>
          <a:ln w="38100">
            <a:solidFill>
              <a:srgbClr val="FFCC00"/>
            </a:solidFill>
          </a:ln>
        </p:spPr>
        <p:txBody>
          <a:bodyPr rtlCol="0" anchor="ctr"/>
          <a:lstStyle/>
          <a:p>
            <a:pPr algn="ctr"/>
            <a:r>
              <a:rPr lang="en-US" sz="2800">
                <a:latin typeface="Muli" panose="020B0604020202020204" charset="0"/>
                <a:cs typeface="Times New Roman" panose="02020603050405020304" pitchFamily="18" charset="0"/>
              </a:rPr>
              <a:t>Cảnh báo bị trùng lịch</a:t>
            </a:r>
          </a:p>
        </p:txBody>
      </p:sp>
      <p:sp>
        <p:nvSpPr>
          <p:cNvPr id="32" name="Hình Bầu dục 31">
            <a:extLst>
              <a:ext uri="{FF2B5EF4-FFF2-40B4-BE49-F238E27FC236}">
                <a16:creationId xmlns:a16="http://schemas.microsoft.com/office/drawing/2014/main" id="{5E0C6576-FECF-1C94-4CFF-1EDFDF35D0FB}"/>
              </a:ext>
            </a:extLst>
          </p:cNvPr>
          <p:cNvSpPr/>
          <p:nvPr/>
        </p:nvSpPr>
        <p:spPr>
          <a:xfrm>
            <a:off x="7040880" y="6591300"/>
            <a:ext cx="731520" cy="493776"/>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33" name="Hình Bầu dục 32">
            <a:extLst>
              <a:ext uri="{FF2B5EF4-FFF2-40B4-BE49-F238E27FC236}">
                <a16:creationId xmlns:a16="http://schemas.microsoft.com/office/drawing/2014/main" id="{71C288A5-8334-319D-6802-B26F7CC5A626}"/>
              </a:ext>
            </a:extLst>
          </p:cNvPr>
          <p:cNvSpPr/>
          <p:nvPr/>
        </p:nvSpPr>
        <p:spPr>
          <a:xfrm>
            <a:off x="6934200" y="7200900"/>
            <a:ext cx="914400" cy="731520"/>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34" name="TextBox 8">
            <a:extLst>
              <a:ext uri="{FF2B5EF4-FFF2-40B4-BE49-F238E27FC236}">
                <a16:creationId xmlns:a16="http://schemas.microsoft.com/office/drawing/2014/main" id="{FD1A8948-2234-3C6A-CFBE-3302703B1808}"/>
              </a:ext>
            </a:extLst>
          </p:cNvPr>
          <p:cNvSpPr txBox="1"/>
          <p:nvPr/>
        </p:nvSpPr>
        <p:spPr>
          <a:xfrm>
            <a:off x="1423420" y="8537257"/>
            <a:ext cx="15721580" cy="492443"/>
          </a:xfrm>
          <a:prstGeom prst="rect">
            <a:avLst/>
          </a:prstGeom>
        </p:spPr>
        <p:txBody>
          <a:bodyPr wrap="square" lIns="0" tIns="0" rIns="0" bIns="0" rtlCol="0" anchor="t">
            <a:spAutoFit/>
          </a:bodyPr>
          <a:lstStyle/>
          <a:p>
            <a:pPr algn="just"/>
            <a:r>
              <a:rPr lang="en-US" sz="3200" b="1" spc="-60">
                <a:solidFill>
                  <a:srgbClr val="000000"/>
                </a:solidFill>
                <a:latin typeface="Muli Bold"/>
                <a:ea typeface="Muli Bold"/>
                <a:cs typeface="Times New Roman" panose="02020603050405020304" pitchFamily="18" charset="0"/>
                <a:sym typeface="Muli Bold"/>
              </a:rPr>
              <a:t> Trường hợp 3: Bị hạn chế số tín chỉ (do GPA dưới 2,00)</a:t>
            </a:r>
            <a:endParaRPr lang="en-US" sz="3200" b="1" dirty="0">
              <a:latin typeface="Muli" panose="020B06040202020202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3" name="TextBox 3"/>
          <p:cNvSpPr txBox="1"/>
          <p:nvPr/>
        </p:nvSpPr>
        <p:spPr>
          <a:xfrm>
            <a:off x="1524000" y="1104900"/>
            <a:ext cx="13868400" cy="2117887"/>
          </a:xfrm>
          <a:prstGeom prst="rect">
            <a:avLst/>
          </a:prstGeom>
        </p:spPr>
        <p:txBody>
          <a:bodyPr wrap="square" lIns="0" tIns="0" rIns="0" bIns="0" rtlCol="0" anchor="t">
            <a:spAutoFit/>
          </a:bodyPr>
          <a:lstStyle/>
          <a:p>
            <a:pPr indent="736600" algn="just">
              <a:lnSpc>
                <a:spcPts val="4200"/>
              </a:lnSpc>
            </a:pPr>
            <a:r>
              <a:rPr lang="vi-VN" sz="3200">
                <a:latin typeface="Muli" panose="020B0604020202020204" charset="0"/>
              </a:rPr>
              <a:t>Trường hợp </a:t>
            </a:r>
            <a:r>
              <a:rPr lang="en-US" sz="3200">
                <a:latin typeface="Muli" panose="020B0604020202020204" charset="0"/>
              </a:rPr>
              <a:t>sinh viên vẫn có nhu cầu đăng ký các học phần đang cảnh báo t</a:t>
            </a:r>
            <a:r>
              <a:rPr lang="vi-VN" sz="3200">
                <a:latin typeface="Muli" panose="020B0604020202020204" charset="0"/>
              </a:rPr>
              <a:t>rùng lịch, sinh viên cần điều chỉnh và hủy các học phần không cần thiết. </a:t>
            </a:r>
            <a:endParaRPr lang="en-US" sz="3200">
              <a:latin typeface="Muli" panose="020B0604020202020204" charset="0"/>
            </a:endParaRPr>
          </a:p>
          <a:p>
            <a:pPr algn="just">
              <a:lnSpc>
                <a:spcPts val="4200"/>
              </a:lnSpc>
            </a:pPr>
            <a:r>
              <a:rPr lang="en-US" sz="3200" b="1" spc="-60">
                <a:solidFill>
                  <a:srgbClr val="000000"/>
                </a:solidFill>
                <a:latin typeface="Muli" panose="020B0604020202020204" charset="0"/>
                <a:ea typeface="Muli Bold"/>
                <a:cs typeface="Muli Bold"/>
                <a:sym typeface="Muli Bold"/>
              </a:rPr>
              <a:t>Lưu ý: Sinh viên không được hủy môn bắt buộc của ngành</a:t>
            </a:r>
          </a:p>
        </p:txBody>
      </p:sp>
      <p:grpSp>
        <p:nvGrpSpPr>
          <p:cNvPr id="15" name="Nhóm 14">
            <a:extLst>
              <a:ext uri="{FF2B5EF4-FFF2-40B4-BE49-F238E27FC236}">
                <a16:creationId xmlns:a16="http://schemas.microsoft.com/office/drawing/2014/main" id="{01622208-7E9B-AFC9-92C1-FD26C3901248}"/>
              </a:ext>
            </a:extLst>
          </p:cNvPr>
          <p:cNvGrpSpPr/>
          <p:nvPr/>
        </p:nvGrpSpPr>
        <p:grpSpPr>
          <a:xfrm>
            <a:off x="1095412" y="3924300"/>
            <a:ext cx="16582988" cy="4747336"/>
            <a:chOff x="357932" y="4152900"/>
            <a:chExt cx="16582988" cy="4747336"/>
          </a:xfrm>
        </p:grpSpPr>
        <p:sp>
          <p:nvSpPr>
            <p:cNvPr id="7" name="Freeform 7"/>
            <p:cNvSpPr/>
            <p:nvPr/>
          </p:nvSpPr>
          <p:spPr>
            <a:xfrm>
              <a:off x="357932" y="4152900"/>
              <a:ext cx="13153988" cy="3632255"/>
            </a:xfrm>
            <a:custGeom>
              <a:avLst/>
              <a:gdLst/>
              <a:ahLst/>
              <a:cxnLst/>
              <a:rect l="l" t="t" r="r" b="b"/>
              <a:pathLst>
                <a:path w="12302208" h="3014041">
                  <a:moveTo>
                    <a:pt x="0" y="0"/>
                  </a:moveTo>
                  <a:lnTo>
                    <a:pt x="12302208" y="0"/>
                  </a:lnTo>
                  <a:lnTo>
                    <a:pt x="12302208" y="3014041"/>
                  </a:lnTo>
                  <a:lnTo>
                    <a:pt x="0" y="3014041"/>
                  </a:lnTo>
                  <a:lnTo>
                    <a:pt x="0" y="0"/>
                  </a:lnTo>
                  <a:close/>
                </a:path>
              </a:pathLst>
            </a:custGeom>
            <a:blipFill>
              <a:blip r:embed="rId3"/>
              <a:stretch>
                <a:fillRect/>
              </a:stretch>
            </a:blipFill>
          </p:spPr>
        </p:sp>
        <p:sp>
          <p:nvSpPr>
            <p:cNvPr id="8" name="Freeform 8"/>
            <p:cNvSpPr/>
            <p:nvPr/>
          </p:nvSpPr>
          <p:spPr>
            <a:xfrm>
              <a:off x="15638740" y="4229100"/>
              <a:ext cx="1302180" cy="4671136"/>
            </a:xfrm>
            <a:custGeom>
              <a:avLst/>
              <a:gdLst/>
              <a:ahLst/>
              <a:cxnLst/>
              <a:rect l="l" t="t" r="r" b="b"/>
              <a:pathLst>
                <a:path w="1302180" h="4671136">
                  <a:moveTo>
                    <a:pt x="0" y="0"/>
                  </a:moveTo>
                  <a:lnTo>
                    <a:pt x="1302180" y="0"/>
                  </a:lnTo>
                  <a:lnTo>
                    <a:pt x="1302180" y="4671136"/>
                  </a:lnTo>
                  <a:lnTo>
                    <a:pt x="0" y="4671136"/>
                  </a:lnTo>
                  <a:lnTo>
                    <a:pt x="0" y="0"/>
                  </a:lnTo>
                  <a:close/>
                </a:path>
              </a:pathLst>
            </a:custGeom>
            <a:blipFill>
              <a:blip r:embed="rId3"/>
              <a:stretch>
                <a:fillRect l="-2095023" t="-18381" r="-3934" b="-31805"/>
              </a:stretch>
            </a:blipFill>
          </p:spPr>
        </p:sp>
        <p:grpSp>
          <p:nvGrpSpPr>
            <p:cNvPr id="9" name="Group 9"/>
            <p:cNvGrpSpPr/>
            <p:nvPr/>
          </p:nvGrpSpPr>
          <p:grpSpPr>
            <a:xfrm>
              <a:off x="12584498" y="4533902"/>
              <a:ext cx="1114411" cy="2631837"/>
              <a:chOff x="0" y="-65056"/>
              <a:chExt cx="244976" cy="578544"/>
            </a:xfrm>
          </p:grpSpPr>
          <p:sp>
            <p:nvSpPr>
              <p:cNvPr id="10" name="Freeform 10"/>
              <p:cNvSpPr/>
              <p:nvPr/>
            </p:nvSpPr>
            <p:spPr>
              <a:xfrm>
                <a:off x="36364" y="-65056"/>
                <a:ext cx="208612" cy="561794"/>
              </a:xfrm>
              <a:custGeom>
                <a:avLst/>
                <a:gdLst/>
                <a:ahLst/>
                <a:cxnLst/>
                <a:rect l="l" t="t" r="r" b="b"/>
                <a:pathLst>
                  <a:path w="208612" h="513488">
                    <a:moveTo>
                      <a:pt x="0" y="0"/>
                    </a:moveTo>
                    <a:lnTo>
                      <a:pt x="208612" y="0"/>
                    </a:lnTo>
                    <a:lnTo>
                      <a:pt x="208612" y="513488"/>
                    </a:lnTo>
                    <a:lnTo>
                      <a:pt x="0" y="513488"/>
                    </a:lnTo>
                    <a:close/>
                  </a:path>
                </a:pathLst>
              </a:custGeom>
              <a:solidFill>
                <a:srgbClr val="000000">
                  <a:alpha val="0"/>
                </a:srgbClr>
              </a:solidFill>
              <a:ln w="47625" cap="sq">
                <a:solidFill>
                  <a:srgbClr val="C00000"/>
                </a:solidFill>
                <a:prstDash val="solid"/>
                <a:miter/>
              </a:ln>
            </p:spPr>
          </p:sp>
          <p:sp>
            <p:nvSpPr>
              <p:cNvPr id="11" name="TextBox 11"/>
              <p:cNvSpPr txBox="1"/>
              <p:nvPr/>
            </p:nvSpPr>
            <p:spPr>
              <a:xfrm>
                <a:off x="0" y="-38100"/>
                <a:ext cx="208612" cy="551588"/>
              </a:xfrm>
              <a:prstGeom prst="rect">
                <a:avLst/>
              </a:prstGeom>
            </p:spPr>
            <p:txBody>
              <a:bodyPr lIns="50800" tIns="50800" rIns="50800" bIns="50800" rtlCol="0" anchor="ctr"/>
              <a:lstStyle/>
              <a:p>
                <a:pPr algn="ctr">
                  <a:lnSpc>
                    <a:spcPts val="2659"/>
                  </a:lnSpc>
                  <a:spcBef>
                    <a:spcPct val="0"/>
                  </a:spcBef>
                </a:pPr>
                <a:endParaRPr/>
              </a:p>
            </p:txBody>
          </p:sp>
        </p:grpSp>
        <p:sp>
          <p:nvSpPr>
            <p:cNvPr id="12" name="Freeform 12"/>
            <p:cNvSpPr/>
            <p:nvPr/>
          </p:nvSpPr>
          <p:spPr>
            <a:xfrm rot="632975" flipV="1">
              <a:off x="13732453" y="5354264"/>
              <a:ext cx="2194560" cy="457200"/>
            </a:xfrm>
            <a:custGeom>
              <a:avLst/>
              <a:gdLst/>
              <a:ahLst/>
              <a:cxnLst/>
              <a:rect l="l" t="t" r="r" b="b"/>
              <a:pathLst>
                <a:path w="2304544" h="495477">
                  <a:moveTo>
                    <a:pt x="0" y="495477"/>
                  </a:moveTo>
                  <a:lnTo>
                    <a:pt x="2304544" y="495477"/>
                  </a:lnTo>
                  <a:lnTo>
                    <a:pt x="2304544" y="0"/>
                  </a:lnTo>
                  <a:lnTo>
                    <a:pt x="0" y="0"/>
                  </a:lnTo>
                  <a:lnTo>
                    <a:pt x="0" y="495477"/>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3" name="TextBox 13"/>
            <p:cNvSpPr txBox="1"/>
            <p:nvPr/>
          </p:nvSpPr>
          <p:spPr>
            <a:xfrm>
              <a:off x="13962340" y="5524500"/>
              <a:ext cx="1302180" cy="615553"/>
            </a:xfrm>
            <a:prstGeom prst="rect">
              <a:avLst/>
            </a:prstGeom>
          </p:spPr>
          <p:txBody>
            <a:bodyPr wrap="square" lIns="0" tIns="0" rIns="0" bIns="0" rtlCol="0" anchor="t">
              <a:spAutoFit/>
            </a:bodyPr>
            <a:lstStyle/>
            <a:p>
              <a:pPr algn="ctr"/>
              <a:r>
                <a:rPr lang="en-US" sz="2000" spc="-60">
                  <a:solidFill>
                    <a:srgbClr val="000000"/>
                  </a:solidFill>
                  <a:latin typeface="Muli"/>
                  <a:ea typeface="Muli"/>
                  <a:cs typeface="Muli"/>
                  <a:sym typeface="Muli"/>
                </a:rPr>
                <a:t>Sinh viên hủy tại đây</a:t>
              </a:r>
            </a:p>
          </p:txBody>
        </p:sp>
      </p:grpSp>
      <p:sp>
        <p:nvSpPr>
          <p:cNvPr id="14" name="Freeform 7">
            <a:extLst>
              <a:ext uri="{FF2B5EF4-FFF2-40B4-BE49-F238E27FC236}">
                <a16:creationId xmlns:a16="http://schemas.microsoft.com/office/drawing/2014/main" id="{3E32FA8C-F207-8BF7-5559-3A449E0BDF4E}"/>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6"/>
            <a:stretch>
              <a:fillRect/>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4" name="TextBox 4"/>
          <p:cNvSpPr txBox="1"/>
          <p:nvPr/>
        </p:nvSpPr>
        <p:spPr>
          <a:xfrm>
            <a:off x="1600200" y="2419629"/>
            <a:ext cx="15895153" cy="467051"/>
          </a:xfrm>
          <a:prstGeom prst="rect">
            <a:avLst/>
          </a:prstGeom>
        </p:spPr>
        <p:txBody>
          <a:bodyPr lIns="0" tIns="0" rIns="0" bIns="0" rtlCol="0" anchor="t">
            <a:spAutoFit/>
          </a:bodyPr>
          <a:lstStyle/>
          <a:p>
            <a:pPr algn="just">
              <a:lnSpc>
                <a:spcPts val="3900"/>
              </a:lnSpc>
            </a:pPr>
            <a:r>
              <a:rPr lang="en-US" sz="3000" spc="-60">
                <a:solidFill>
                  <a:srgbClr val="000000"/>
                </a:solidFill>
                <a:latin typeface="Muli"/>
                <a:ea typeface="Muli"/>
                <a:cs typeface="Muli"/>
                <a:sym typeface="Muli"/>
              </a:rPr>
              <a:t>   Sau khi điều chỉnh đăng ký, Sinh viên kiểm tra lại danh sách môn học và bấm “Ghi nhận”</a:t>
            </a:r>
          </a:p>
        </p:txBody>
      </p:sp>
      <p:sp>
        <p:nvSpPr>
          <p:cNvPr id="8" name="Freeform 7">
            <a:extLst>
              <a:ext uri="{FF2B5EF4-FFF2-40B4-BE49-F238E27FC236}">
                <a16:creationId xmlns:a16="http://schemas.microsoft.com/office/drawing/2014/main" id="{F3456791-987D-23DA-31CB-FA638DE7A3AB}"/>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3"/>
            <a:stretch>
              <a:fillRect/>
            </a:stretch>
          </a:blipFill>
        </p:spPr>
      </p:sp>
      <p:sp>
        <p:nvSpPr>
          <p:cNvPr id="9" name="Freeform 7">
            <a:extLst>
              <a:ext uri="{FF2B5EF4-FFF2-40B4-BE49-F238E27FC236}">
                <a16:creationId xmlns:a16="http://schemas.microsoft.com/office/drawing/2014/main" id="{0CCAF32A-17F9-065F-9132-0CA1CF2CC37A}"/>
              </a:ext>
            </a:extLst>
          </p:cNvPr>
          <p:cNvSpPr/>
          <p:nvPr/>
        </p:nvSpPr>
        <p:spPr>
          <a:xfrm>
            <a:off x="944029" y="3287009"/>
            <a:ext cx="16399941" cy="4269546"/>
          </a:xfrm>
          <a:custGeom>
            <a:avLst/>
            <a:gdLst/>
            <a:ahLst/>
            <a:cxnLst/>
            <a:rect l="l" t="t" r="r" b="b"/>
            <a:pathLst>
              <a:path w="12302208" h="3014041">
                <a:moveTo>
                  <a:pt x="0" y="0"/>
                </a:moveTo>
                <a:lnTo>
                  <a:pt x="12302208" y="0"/>
                </a:lnTo>
                <a:lnTo>
                  <a:pt x="12302208" y="3014041"/>
                </a:lnTo>
                <a:lnTo>
                  <a:pt x="0" y="3014041"/>
                </a:lnTo>
                <a:lnTo>
                  <a:pt x="0" y="0"/>
                </a:lnTo>
                <a:close/>
              </a:path>
            </a:pathLst>
          </a:custGeom>
          <a:blipFill>
            <a:blip r:embed="rId4"/>
            <a:stretch>
              <a:fillRect/>
            </a:stretch>
          </a:blipFill>
        </p:spPr>
        <p:txBody>
          <a:bodyPr/>
          <a:lstStyle/>
          <a:p>
            <a:endParaRPr lang="vi-VN"/>
          </a:p>
        </p:txBody>
      </p:sp>
      <p:sp>
        <p:nvSpPr>
          <p:cNvPr id="11" name="Freeform 15">
            <a:extLst>
              <a:ext uri="{FF2B5EF4-FFF2-40B4-BE49-F238E27FC236}">
                <a16:creationId xmlns:a16="http://schemas.microsoft.com/office/drawing/2014/main" id="{D816A497-E938-66F4-220F-0E4B7809B303}"/>
              </a:ext>
            </a:extLst>
          </p:cNvPr>
          <p:cNvSpPr/>
          <p:nvPr/>
        </p:nvSpPr>
        <p:spPr>
          <a:xfrm flipH="1">
            <a:off x="10591800" y="6591300"/>
            <a:ext cx="2819400" cy="1066800"/>
          </a:xfrm>
          <a:custGeom>
            <a:avLst/>
            <a:gdLst/>
            <a:ahLst/>
            <a:cxnLst/>
            <a:rect l="l" t="t" r="r" b="b"/>
            <a:pathLst>
              <a:path w="4694415" h="1789746">
                <a:moveTo>
                  <a:pt x="0" y="0"/>
                </a:moveTo>
                <a:lnTo>
                  <a:pt x="4694415" y="0"/>
                </a:lnTo>
                <a:lnTo>
                  <a:pt x="4694415" y="1789745"/>
                </a:lnTo>
                <a:lnTo>
                  <a:pt x="0" y="17897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txBody>
          <a:bodyPr/>
          <a:lstStyle/>
          <a:p>
            <a:endParaRPr lang="vi-VN"/>
          </a:p>
        </p:txBody>
      </p:sp>
      <p:grpSp>
        <p:nvGrpSpPr>
          <p:cNvPr id="18" name="Nhóm 17">
            <a:extLst>
              <a:ext uri="{FF2B5EF4-FFF2-40B4-BE49-F238E27FC236}">
                <a16:creationId xmlns:a16="http://schemas.microsoft.com/office/drawing/2014/main" id="{41FDBDF0-B968-9F4F-F7AD-9E09FB53D298}"/>
              </a:ext>
            </a:extLst>
          </p:cNvPr>
          <p:cNvGrpSpPr/>
          <p:nvPr/>
        </p:nvGrpSpPr>
        <p:grpSpPr>
          <a:xfrm>
            <a:off x="1295400" y="2649341"/>
            <a:ext cx="16212681" cy="5161159"/>
            <a:chOff x="1482756" y="4554341"/>
            <a:chExt cx="16212681" cy="5161159"/>
          </a:xfrm>
        </p:grpSpPr>
        <p:sp>
          <p:nvSpPr>
            <p:cNvPr id="9" name="Freeform 9"/>
            <p:cNvSpPr/>
            <p:nvPr/>
          </p:nvSpPr>
          <p:spPr>
            <a:xfrm>
              <a:off x="6414216" y="4554341"/>
              <a:ext cx="11281221" cy="5161159"/>
            </a:xfrm>
            <a:custGeom>
              <a:avLst/>
              <a:gdLst/>
              <a:ahLst/>
              <a:cxnLst/>
              <a:rect l="l" t="t" r="r" b="b"/>
              <a:pathLst>
                <a:path w="11281221" h="5161159">
                  <a:moveTo>
                    <a:pt x="0" y="0"/>
                  </a:moveTo>
                  <a:lnTo>
                    <a:pt x="11281221" y="0"/>
                  </a:lnTo>
                  <a:lnTo>
                    <a:pt x="11281221" y="5161159"/>
                  </a:lnTo>
                  <a:lnTo>
                    <a:pt x="0" y="5161159"/>
                  </a:lnTo>
                  <a:lnTo>
                    <a:pt x="0" y="0"/>
                  </a:lnTo>
                  <a:close/>
                </a:path>
              </a:pathLst>
            </a:custGeom>
            <a:blipFill>
              <a:blip r:embed="rId3"/>
              <a:stretch>
                <a:fillRect/>
              </a:stretch>
            </a:blipFill>
          </p:spPr>
        </p:sp>
        <p:sp>
          <p:nvSpPr>
            <p:cNvPr id="4" name="Freeform 4"/>
            <p:cNvSpPr/>
            <p:nvPr/>
          </p:nvSpPr>
          <p:spPr>
            <a:xfrm>
              <a:off x="1482756" y="5603514"/>
              <a:ext cx="3296800" cy="2819366"/>
            </a:xfrm>
            <a:custGeom>
              <a:avLst/>
              <a:gdLst/>
              <a:ahLst/>
              <a:cxnLst/>
              <a:rect l="l" t="t" r="r" b="b"/>
              <a:pathLst>
                <a:path w="3296800" h="2819366">
                  <a:moveTo>
                    <a:pt x="0" y="0"/>
                  </a:moveTo>
                  <a:lnTo>
                    <a:pt x="3296801" y="0"/>
                  </a:lnTo>
                  <a:lnTo>
                    <a:pt x="3296801" y="2819366"/>
                  </a:lnTo>
                  <a:lnTo>
                    <a:pt x="0" y="2819366"/>
                  </a:lnTo>
                  <a:lnTo>
                    <a:pt x="0" y="0"/>
                  </a:lnTo>
                  <a:close/>
                </a:path>
              </a:pathLst>
            </a:custGeom>
            <a:blipFill>
              <a:blip r:embed="rId4"/>
              <a:stretch>
                <a:fillRect t="-70582" r="-643929" b="-318740"/>
              </a:stretch>
            </a:blipFill>
          </p:spPr>
        </p:sp>
        <p:grpSp>
          <p:nvGrpSpPr>
            <p:cNvPr id="5" name="Group 5"/>
            <p:cNvGrpSpPr/>
            <p:nvPr/>
          </p:nvGrpSpPr>
          <p:grpSpPr>
            <a:xfrm>
              <a:off x="1482762" y="7422085"/>
              <a:ext cx="3613743" cy="1879188"/>
              <a:chOff x="-146448" y="-414046"/>
              <a:chExt cx="1157557" cy="601941"/>
            </a:xfrm>
          </p:grpSpPr>
          <p:sp>
            <p:nvSpPr>
              <p:cNvPr id="6" name="Freeform 6"/>
              <p:cNvSpPr/>
              <p:nvPr/>
            </p:nvSpPr>
            <p:spPr>
              <a:xfrm>
                <a:off x="-146448" y="-414046"/>
                <a:ext cx="1011109" cy="187895"/>
              </a:xfrm>
              <a:custGeom>
                <a:avLst/>
                <a:gdLst/>
                <a:ahLst/>
                <a:cxnLst/>
                <a:rect l="l" t="t" r="r" b="b"/>
                <a:pathLst>
                  <a:path w="1011109" h="187895">
                    <a:moveTo>
                      <a:pt x="0" y="0"/>
                    </a:moveTo>
                    <a:lnTo>
                      <a:pt x="1011109" y="0"/>
                    </a:lnTo>
                    <a:lnTo>
                      <a:pt x="1011109" y="187895"/>
                    </a:lnTo>
                    <a:lnTo>
                      <a:pt x="0" y="187895"/>
                    </a:lnTo>
                    <a:close/>
                  </a:path>
                </a:pathLst>
              </a:custGeom>
              <a:solidFill>
                <a:srgbClr val="C00000">
                  <a:alpha val="0"/>
                </a:srgbClr>
              </a:solidFill>
              <a:ln w="47625" cap="sq">
                <a:solidFill>
                  <a:srgbClr val="C00000"/>
                </a:solidFill>
                <a:prstDash val="solid"/>
                <a:miter/>
              </a:ln>
            </p:spPr>
          </p:sp>
          <p:sp>
            <p:nvSpPr>
              <p:cNvPr id="7" name="TextBox 7"/>
              <p:cNvSpPr txBox="1"/>
              <p:nvPr/>
            </p:nvSpPr>
            <p:spPr>
              <a:xfrm>
                <a:off x="0" y="-38100"/>
                <a:ext cx="1011109" cy="225995"/>
              </a:xfrm>
              <a:prstGeom prst="rect">
                <a:avLst/>
              </a:prstGeom>
            </p:spPr>
            <p:txBody>
              <a:bodyPr lIns="50800" tIns="50800" rIns="50800" bIns="50800" rtlCol="0" anchor="ctr"/>
              <a:lstStyle/>
              <a:p>
                <a:pPr algn="ctr">
                  <a:lnSpc>
                    <a:spcPts val="2659"/>
                  </a:lnSpc>
                  <a:spcBef>
                    <a:spcPct val="0"/>
                  </a:spcBef>
                </a:pPr>
                <a:endParaRPr/>
              </a:p>
            </p:txBody>
          </p:sp>
        </p:grpSp>
        <p:sp>
          <p:nvSpPr>
            <p:cNvPr id="8" name="Freeform 8"/>
            <p:cNvSpPr/>
            <p:nvPr/>
          </p:nvSpPr>
          <p:spPr>
            <a:xfrm rot="20060281" flipV="1">
              <a:off x="4438089" y="6706602"/>
              <a:ext cx="2194560" cy="423789"/>
            </a:xfrm>
            <a:custGeom>
              <a:avLst/>
              <a:gdLst/>
              <a:ahLst/>
              <a:cxnLst/>
              <a:rect l="l" t="t" r="r" b="b"/>
              <a:pathLst>
                <a:path w="1971113" h="423789">
                  <a:moveTo>
                    <a:pt x="0" y="423789"/>
                  </a:moveTo>
                  <a:lnTo>
                    <a:pt x="1971114" y="423789"/>
                  </a:lnTo>
                  <a:lnTo>
                    <a:pt x="1971114" y="0"/>
                  </a:lnTo>
                  <a:lnTo>
                    <a:pt x="0" y="0"/>
                  </a:lnTo>
                  <a:lnTo>
                    <a:pt x="0" y="423789"/>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vi-VN"/>
            </a:p>
          </p:txBody>
        </p:sp>
      </p:grpSp>
      <p:sp>
        <p:nvSpPr>
          <p:cNvPr id="10" name="TextBox 10"/>
          <p:cNvSpPr txBox="1"/>
          <p:nvPr/>
        </p:nvSpPr>
        <p:spPr>
          <a:xfrm>
            <a:off x="1388033" y="8496300"/>
            <a:ext cx="16137967" cy="423193"/>
          </a:xfrm>
          <a:prstGeom prst="rect">
            <a:avLst/>
          </a:prstGeom>
        </p:spPr>
        <p:txBody>
          <a:bodyPr wrap="square" lIns="0" tIns="0" rIns="0" bIns="0" rtlCol="0" anchor="t">
            <a:spAutoFit/>
          </a:bodyPr>
          <a:lstStyle/>
          <a:p>
            <a:pPr algn="just">
              <a:lnSpc>
                <a:spcPts val="3300"/>
              </a:lnSpc>
            </a:pPr>
            <a:r>
              <a:rPr lang="en-US" sz="3000" spc="-60">
                <a:solidFill>
                  <a:srgbClr val="000000"/>
                </a:solidFill>
                <a:latin typeface="Muli"/>
                <a:ea typeface="Muli"/>
                <a:cs typeface="Muli"/>
                <a:sym typeface="Muli"/>
              </a:rPr>
              <a:t>Sinh viên in kết quả đăng ký môn học và nộp bản cứng về cho văn phòng Khoa/ CTĐT của mình </a:t>
            </a:r>
          </a:p>
        </p:txBody>
      </p:sp>
      <p:sp>
        <p:nvSpPr>
          <p:cNvPr id="11" name="TextBox 11"/>
          <p:cNvSpPr txBox="1"/>
          <p:nvPr/>
        </p:nvSpPr>
        <p:spPr>
          <a:xfrm>
            <a:off x="16898549" y="4915488"/>
            <a:ext cx="85725" cy="160014"/>
          </a:xfrm>
          <a:prstGeom prst="rect">
            <a:avLst/>
          </a:prstGeom>
        </p:spPr>
        <p:txBody>
          <a:bodyPr lIns="0" tIns="0" rIns="0" bIns="0" rtlCol="0" anchor="t">
            <a:spAutoFit/>
          </a:bodyPr>
          <a:lstStyle/>
          <a:p>
            <a:pPr algn="ctr">
              <a:lnSpc>
                <a:spcPts val="1155"/>
              </a:lnSpc>
            </a:pPr>
            <a:r>
              <a:rPr lang="en-US" sz="825">
                <a:solidFill>
                  <a:srgbClr val="655965"/>
                </a:solidFill>
                <a:latin typeface="Arial MT Pro"/>
                <a:ea typeface="Arial MT Pro"/>
                <a:cs typeface="Arial MT Pro"/>
                <a:sym typeface="Arial MT Pro"/>
              </a:rPr>
              <a:t>2</a:t>
            </a:r>
          </a:p>
        </p:txBody>
      </p:sp>
      <p:sp>
        <p:nvSpPr>
          <p:cNvPr id="16" name="Freeform 7">
            <a:extLst>
              <a:ext uri="{FF2B5EF4-FFF2-40B4-BE49-F238E27FC236}">
                <a16:creationId xmlns:a16="http://schemas.microsoft.com/office/drawing/2014/main" id="{3A06043D-A7CF-9CCE-79F1-89A413D216AE}"/>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7"/>
            <a:stretch>
              <a:fillRect/>
            </a:stretch>
          </a:blipFill>
        </p:spPr>
      </p:sp>
      <p:sp>
        <p:nvSpPr>
          <p:cNvPr id="17" name="TextBox 3">
            <a:extLst>
              <a:ext uri="{FF2B5EF4-FFF2-40B4-BE49-F238E27FC236}">
                <a16:creationId xmlns:a16="http://schemas.microsoft.com/office/drawing/2014/main" id="{4309B5A0-956D-C124-37C4-329BEF9E32B1}"/>
              </a:ext>
            </a:extLst>
          </p:cNvPr>
          <p:cNvSpPr txBox="1"/>
          <p:nvPr/>
        </p:nvSpPr>
        <p:spPr>
          <a:xfrm>
            <a:off x="1143000" y="876300"/>
            <a:ext cx="13335000" cy="512961"/>
          </a:xfrm>
          <a:prstGeom prst="rect">
            <a:avLst/>
          </a:prstGeom>
        </p:spPr>
        <p:txBody>
          <a:bodyPr wrap="square" lIns="0" tIns="0" rIns="0" bIns="0" rtlCol="0" anchor="t">
            <a:spAutoFit/>
          </a:bodyPr>
          <a:lstStyle/>
          <a:p>
            <a:pPr algn="l">
              <a:lnSpc>
                <a:spcPts val="3960"/>
              </a:lnSpc>
              <a:spcBef>
                <a:spcPct val="0"/>
              </a:spcBef>
            </a:pPr>
            <a:r>
              <a:rPr lang="vi-VN" sz="4000" b="1">
                <a:solidFill>
                  <a:srgbClr val="000000"/>
                </a:solidFill>
                <a:latin typeface="Times New Roman" panose="02020603050405020304" pitchFamily="18" charset="0"/>
                <a:ea typeface="Muli Bold"/>
                <a:cs typeface="Times New Roman" panose="02020603050405020304" pitchFamily="18" charset="0"/>
                <a:sym typeface="Muli Bold"/>
              </a:rPr>
              <a:t>Bước 3: In danh sách đăng ký học</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15461-7F12-A489-D1FF-F2D1678F437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5F4191B-AC3A-A946-2035-30D8EF16FCDD}"/>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11" name="TextBox 11">
            <a:extLst>
              <a:ext uri="{FF2B5EF4-FFF2-40B4-BE49-F238E27FC236}">
                <a16:creationId xmlns:a16="http://schemas.microsoft.com/office/drawing/2014/main" id="{8F80911E-3A97-1A9D-45E3-9BC3B0F23BBF}"/>
              </a:ext>
            </a:extLst>
          </p:cNvPr>
          <p:cNvSpPr txBox="1"/>
          <p:nvPr/>
        </p:nvSpPr>
        <p:spPr>
          <a:xfrm>
            <a:off x="16898549" y="4915488"/>
            <a:ext cx="85725" cy="160014"/>
          </a:xfrm>
          <a:prstGeom prst="rect">
            <a:avLst/>
          </a:prstGeom>
        </p:spPr>
        <p:txBody>
          <a:bodyPr lIns="0" tIns="0" rIns="0" bIns="0" rtlCol="0" anchor="t">
            <a:spAutoFit/>
          </a:bodyPr>
          <a:lstStyle/>
          <a:p>
            <a:pPr algn="ctr">
              <a:lnSpc>
                <a:spcPts val="1155"/>
              </a:lnSpc>
            </a:pPr>
            <a:r>
              <a:rPr lang="en-US" sz="825">
                <a:solidFill>
                  <a:srgbClr val="655965"/>
                </a:solidFill>
                <a:latin typeface="Arial MT Pro"/>
                <a:ea typeface="Arial MT Pro"/>
                <a:cs typeface="Arial MT Pro"/>
                <a:sym typeface="Arial MT Pro"/>
              </a:rPr>
              <a:t>2</a:t>
            </a:r>
          </a:p>
        </p:txBody>
      </p:sp>
      <p:sp>
        <p:nvSpPr>
          <p:cNvPr id="16" name="Freeform 7">
            <a:extLst>
              <a:ext uri="{FF2B5EF4-FFF2-40B4-BE49-F238E27FC236}">
                <a16:creationId xmlns:a16="http://schemas.microsoft.com/office/drawing/2014/main" id="{2CD5F353-1FF3-896A-5830-EA0866873BE8}"/>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3"/>
            <a:stretch>
              <a:fillRect/>
            </a:stretch>
          </a:blipFill>
        </p:spPr>
      </p:sp>
      <p:grpSp>
        <p:nvGrpSpPr>
          <p:cNvPr id="21" name="Nhóm 20">
            <a:extLst>
              <a:ext uri="{FF2B5EF4-FFF2-40B4-BE49-F238E27FC236}">
                <a16:creationId xmlns:a16="http://schemas.microsoft.com/office/drawing/2014/main" id="{F9D1D8A6-97F9-F21A-4D61-3DCA1C7BCC09}"/>
              </a:ext>
            </a:extLst>
          </p:cNvPr>
          <p:cNvGrpSpPr/>
          <p:nvPr/>
        </p:nvGrpSpPr>
        <p:grpSpPr>
          <a:xfrm>
            <a:off x="1636140" y="2781300"/>
            <a:ext cx="15432660" cy="5507773"/>
            <a:chOff x="1597521" y="2732047"/>
            <a:chExt cx="15432660" cy="5507773"/>
          </a:xfrm>
        </p:grpSpPr>
        <p:sp>
          <p:nvSpPr>
            <p:cNvPr id="14" name="Hình chữ nhật 13">
              <a:extLst>
                <a:ext uri="{FF2B5EF4-FFF2-40B4-BE49-F238E27FC236}">
                  <a16:creationId xmlns:a16="http://schemas.microsoft.com/office/drawing/2014/main" id="{9211FE50-1565-05A1-D6A2-7810F5834693}"/>
                </a:ext>
              </a:extLst>
            </p:cNvPr>
            <p:cNvSpPr/>
            <p:nvPr/>
          </p:nvSpPr>
          <p:spPr>
            <a:xfrm>
              <a:off x="1597521" y="2732047"/>
              <a:ext cx="3017520" cy="5486400"/>
            </a:xfrm>
            <a:prstGeom prst="rect">
              <a:avLst/>
            </a:prstGeom>
            <a:solidFill>
              <a:srgbClr val="FFFFCC"/>
            </a:solidFill>
            <a:ln w="38100">
              <a:solidFill>
                <a:srgbClr val="C00000"/>
              </a:solidFill>
            </a:ln>
          </p:spPr>
          <p:txBody>
            <a:bodyPr rtlCol="0" anchor="ctr"/>
            <a:lstStyle/>
            <a:p>
              <a:pPr algn="ctr"/>
              <a:r>
                <a:rPr lang="en-US" sz="3200">
                  <a:solidFill>
                    <a:srgbClr val="000000"/>
                  </a:solidFill>
                  <a:latin typeface="Muli" panose="020B0604020202020204" charset="0"/>
                  <a:ea typeface="Muli Bold"/>
                  <a:cs typeface="Muli Bold"/>
                  <a:sym typeface="Muli Bold"/>
                </a:rPr>
                <a:t>1. Sinh viên phải ký xác nhận vào bản Kết quả đăng ký trước khi nộp về Khoa và CTĐT</a:t>
              </a:r>
              <a:endParaRPr lang="vi-VN" sz="3200">
                <a:latin typeface="Muli" panose="020B0604020202020204" charset="0"/>
              </a:endParaRPr>
            </a:p>
          </p:txBody>
        </p:sp>
        <p:sp>
          <p:nvSpPr>
            <p:cNvPr id="17" name="Hình chữ nhật 16">
              <a:extLst>
                <a:ext uri="{FF2B5EF4-FFF2-40B4-BE49-F238E27FC236}">
                  <a16:creationId xmlns:a16="http://schemas.microsoft.com/office/drawing/2014/main" id="{A53F39FF-488C-5D60-A689-1F455CE2D903}"/>
                </a:ext>
              </a:extLst>
            </p:cNvPr>
            <p:cNvSpPr/>
            <p:nvPr/>
          </p:nvSpPr>
          <p:spPr>
            <a:xfrm>
              <a:off x="5220219" y="2753420"/>
              <a:ext cx="3017520" cy="5486400"/>
            </a:xfrm>
            <a:prstGeom prst="rect">
              <a:avLst/>
            </a:prstGeom>
            <a:solidFill>
              <a:srgbClr val="FFFFCC"/>
            </a:solidFill>
            <a:ln w="38100">
              <a:solidFill>
                <a:srgbClr val="C00000"/>
              </a:solidFill>
            </a:ln>
          </p:spPr>
          <p:txBody>
            <a:bodyPr rtlCol="0" anchor="ctr"/>
            <a:lstStyle/>
            <a:p>
              <a:pPr indent="111125" algn="ctr"/>
              <a:r>
                <a:rPr lang="en-US" sz="3200">
                  <a:solidFill>
                    <a:srgbClr val="000000"/>
                  </a:solidFill>
                  <a:latin typeface="Muli" panose="020B0604020202020204" charset="0"/>
                  <a:ea typeface="Muli Bold"/>
                  <a:cs typeface="Muli Bold"/>
                  <a:sym typeface="Muli Bold"/>
                </a:rPr>
                <a:t>2. Sinh viên chỉ được đăng ký, điều chỉnh học trong thời gian cho phép theo quy định của Nhà Trường</a:t>
              </a:r>
              <a:endParaRPr lang="vi-VN" sz="3200">
                <a:latin typeface="Muli" panose="020B0604020202020204" charset="0"/>
              </a:endParaRPr>
            </a:p>
          </p:txBody>
        </p:sp>
        <p:sp>
          <p:nvSpPr>
            <p:cNvPr id="18" name="Hình chữ nhật 17">
              <a:extLst>
                <a:ext uri="{FF2B5EF4-FFF2-40B4-BE49-F238E27FC236}">
                  <a16:creationId xmlns:a16="http://schemas.microsoft.com/office/drawing/2014/main" id="{3DC63C70-DD8E-EA97-F53F-ED463D7A410E}"/>
                </a:ext>
              </a:extLst>
            </p:cNvPr>
            <p:cNvSpPr/>
            <p:nvPr/>
          </p:nvSpPr>
          <p:spPr>
            <a:xfrm>
              <a:off x="8839200" y="2753420"/>
              <a:ext cx="3474720" cy="5486400"/>
            </a:xfrm>
            <a:prstGeom prst="rect">
              <a:avLst/>
            </a:prstGeom>
            <a:solidFill>
              <a:srgbClr val="FFFFCC"/>
            </a:solidFill>
            <a:ln w="38100">
              <a:solidFill>
                <a:srgbClr val="C00000"/>
              </a:solidFill>
            </a:ln>
          </p:spPr>
          <p:txBody>
            <a:bodyPr rtlCol="0" anchor="ctr"/>
            <a:lstStyle/>
            <a:p>
              <a:pPr algn="ctr"/>
              <a:r>
                <a:rPr lang="en-US" sz="3200">
                  <a:solidFill>
                    <a:srgbClr val="000000"/>
                  </a:solidFill>
                  <a:latin typeface="Muli" panose="020B0604020202020204" charset="0"/>
                  <a:ea typeface="Muli Bold"/>
                  <a:cs typeface="Muli Bold"/>
                  <a:sym typeface="Muli Bold"/>
                </a:rPr>
                <a:t>3. Ngoài thời hạn đăng ký, hệ thống sẽ không hiển thị danh sách môn học để thao tác đăng ký hoặc điều chỉnh</a:t>
              </a:r>
              <a:endParaRPr lang="vi-VN" sz="3200">
                <a:latin typeface="Muli" panose="020B0604020202020204" charset="0"/>
              </a:endParaRPr>
            </a:p>
          </p:txBody>
        </p:sp>
        <p:sp>
          <p:nvSpPr>
            <p:cNvPr id="19" name="Hình chữ nhật 18">
              <a:extLst>
                <a:ext uri="{FF2B5EF4-FFF2-40B4-BE49-F238E27FC236}">
                  <a16:creationId xmlns:a16="http://schemas.microsoft.com/office/drawing/2014/main" id="{9E184C9C-C667-22AA-9AA2-01BD3F1F79BA}"/>
                </a:ext>
              </a:extLst>
            </p:cNvPr>
            <p:cNvSpPr/>
            <p:nvPr/>
          </p:nvSpPr>
          <p:spPr>
            <a:xfrm>
              <a:off x="12915381" y="2753420"/>
              <a:ext cx="4114800" cy="5486400"/>
            </a:xfrm>
            <a:prstGeom prst="rect">
              <a:avLst/>
            </a:prstGeom>
            <a:solidFill>
              <a:srgbClr val="FFFFCC"/>
            </a:solidFill>
            <a:ln w="38100">
              <a:solidFill>
                <a:srgbClr val="C00000"/>
              </a:solidFill>
            </a:ln>
          </p:spPr>
          <p:txBody>
            <a:bodyPr rtlCol="0" anchor="ctr"/>
            <a:lstStyle/>
            <a:p>
              <a:pPr algn="ctr"/>
              <a:r>
                <a:rPr lang="en-US" sz="3200">
                  <a:latin typeface="Muli" panose="020B0604020202020204" charset="0"/>
                </a:rPr>
                <a:t>4. </a:t>
              </a:r>
              <a:r>
                <a:rPr lang="vi-VN" sz="3200">
                  <a:latin typeface="Muli" panose="020B0604020202020204" charset="0"/>
                </a:rPr>
                <a:t>Sinh viên không in kết quả khi vẫn đang thực hiện đăng ký. Trường hợp in trong quá trình đăng ký, hệ thống sẽ tự động đăng xuất và mặc định sinh viên đã hoàn tất việc đăng ký</a:t>
              </a:r>
            </a:p>
          </p:txBody>
        </p:sp>
      </p:grpSp>
      <p:sp>
        <p:nvSpPr>
          <p:cNvPr id="20" name="TextBox 3">
            <a:extLst>
              <a:ext uri="{FF2B5EF4-FFF2-40B4-BE49-F238E27FC236}">
                <a16:creationId xmlns:a16="http://schemas.microsoft.com/office/drawing/2014/main" id="{B9826BCC-5BEF-E0F3-4582-E690B29467F6}"/>
              </a:ext>
            </a:extLst>
          </p:cNvPr>
          <p:cNvSpPr txBox="1"/>
          <p:nvPr/>
        </p:nvSpPr>
        <p:spPr>
          <a:xfrm>
            <a:off x="3181911" y="1201783"/>
            <a:ext cx="13335000" cy="512961"/>
          </a:xfrm>
          <a:prstGeom prst="rect">
            <a:avLst/>
          </a:prstGeom>
        </p:spPr>
        <p:txBody>
          <a:bodyPr wrap="square" lIns="0" tIns="0" rIns="0" bIns="0" rtlCol="0" anchor="t">
            <a:spAutoFit/>
          </a:bodyPr>
          <a:lstStyle/>
          <a:p>
            <a:pPr>
              <a:lnSpc>
                <a:spcPts val="3960"/>
              </a:lnSpc>
              <a:spcBef>
                <a:spcPct val="0"/>
              </a:spcBef>
            </a:pP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MỘT SỐ THÔNG TIN CẦN BIẾT:</a:t>
            </a:r>
            <a:endParaRPr lang="vi-VN" sz="4000" b="1" dirty="0">
              <a:solidFill>
                <a:srgbClr val="000000"/>
              </a:solidFill>
              <a:latin typeface="Times New Roman" panose="02020603050405020304" pitchFamily="18" charset="0"/>
              <a:ea typeface="Muli Bold"/>
              <a:cs typeface="Times New Roman" panose="02020603050405020304" pitchFamily="18" charset="0"/>
              <a:sym typeface="Muli Bold"/>
            </a:endParaRPr>
          </a:p>
        </p:txBody>
      </p:sp>
    </p:spTree>
    <p:extLst>
      <p:ext uri="{BB962C8B-B14F-4D97-AF65-F5344CB8AC3E}">
        <p14:creationId xmlns:p14="http://schemas.microsoft.com/office/powerpoint/2010/main" val="2906462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3" name="Freeform 3"/>
          <p:cNvSpPr/>
          <p:nvPr/>
        </p:nvSpPr>
        <p:spPr>
          <a:xfrm>
            <a:off x="1752599" y="5143500"/>
            <a:ext cx="4800601" cy="4495800"/>
          </a:xfrm>
          <a:custGeom>
            <a:avLst/>
            <a:gdLst/>
            <a:ahLst/>
            <a:cxnLst/>
            <a:rect l="l" t="t" r="r" b="b"/>
            <a:pathLst>
              <a:path w="6139442" h="5696831">
                <a:moveTo>
                  <a:pt x="0" y="0"/>
                </a:moveTo>
                <a:lnTo>
                  <a:pt x="6139443" y="0"/>
                </a:lnTo>
                <a:lnTo>
                  <a:pt x="6139443" y="5696832"/>
                </a:lnTo>
                <a:lnTo>
                  <a:pt x="0" y="5696832"/>
                </a:lnTo>
                <a:lnTo>
                  <a:pt x="0" y="0"/>
                </a:lnTo>
                <a:close/>
              </a:path>
            </a:pathLst>
          </a:custGeom>
          <a:blipFill>
            <a:blip r:embed="rId3"/>
            <a:stretch>
              <a:fillRect/>
            </a:stretch>
          </a:blipFill>
        </p:spPr>
      </p:sp>
      <p:sp>
        <p:nvSpPr>
          <p:cNvPr id="4" name="Freeform 4"/>
          <p:cNvSpPr/>
          <p:nvPr/>
        </p:nvSpPr>
        <p:spPr>
          <a:xfrm>
            <a:off x="7900823" y="5981664"/>
            <a:ext cx="9186128" cy="3657636"/>
          </a:xfrm>
          <a:custGeom>
            <a:avLst/>
            <a:gdLst/>
            <a:ahLst/>
            <a:cxnLst/>
            <a:rect l="l" t="t" r="r" b="b"/>
            <a:pathLst>
              <a:path w="9792396" h="3850789">
                <a:moveTo>
                  <a:pt x="0" y="0"/>
                </a:moveTo>
                <a:lnTo>
                  <a:pt x="9792396" y="0"/>
                </a:lnTo>
                <a:lnTo>
                  <a:pt x="9792396" y="3850789"/>
                </a:lnTo>
                <a:lnTo>
                  <a:pt x="0" y="3850789"/>
                </a:lnTo>
                <a:lnTo>
                  <a:pt x="0" y="0"/>
                </a:lnTo>
                <a:close/>
              </a:path>
            </a:pathLst>
          </a:custGeom>
          <a:blipFill>
            <a:blip r:embed="rId4"/>
            <a:stretch>
              <a:fillRect r="-68019" b="-98678"/>
            </a:stretch>
          </a:blipFill>
        </p:spPr>
      </p:sp>
      <p:sp>
        <p:nvSpPr>
          <p:cNvPr id="10" name="Freeform 7">
            <a:extLst>
              <a:ext uri="{FF2B5EF4-FFF2-40B4-BE49-F238E27FC236}">
                <a16:creationId xmlns:a16="http://schemas.microsoft.com/office/drawing/2014/main" id="{2D068432-DF84-D391-760B-47431A0713C7}"/>
              </a:ext>
            </a:extLst>
          </p:cNvPr>
          <p:cNvSpPr/>
          <p:nvPr/>
        </p:nvSpPr>
        <p:spPr>
          <a:xfrm>
            <a:off x="16108680" y="373380"/>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5"/>
            <a:stretch>
              <a:fillRect/>
            </a:stretch>
          </a:blipFill>
        </p:spPr>
      </p:sp>
      <p:sp>
        <p:nvSpPr>
          <p:cNvPr id="11" name="Hình chữ nhật 10">
            <a:extLst>
              <a:ext uri="{FF2B5EF4-FFF2-40B4-BE49-F238E27FC236}">
                <a16:creationId xmlns:a16="http://schemas.microsoft.com/office/drawing/2014/main" id="{9AC59EF5-6411-1815-084F-D7E6F2777730}"/>
              </a:ext>
            </a:extLst>
          </p:cNvPr>
          <p:cNvSpPr/>
          <p:nvPr/>
        </p:nvSpPr>
        <p:spPr>
          <a:xfrm>
            <a:off x="1524000" y="1790700"/>
            <a:ext cx="3322320" cy="2743200"/>
          </a:xfrm>
          <a:prstGeom prst="rect">
            <a:avLst/>
          </a:prstGeom>
          <a:solidFill>
            <a:srgbClr val="FFFFCC"/>
          </a:solidFill>
          <a:ln>
            <a:solidFill>
              <a:srgbClr val="C00000"/>
            </a:solidFill>
          </a:ln>
        </p:spPr>
        <p:txBody>
          <a:bodyPr rtlCol="0" anchor="ctr"/>
          <a:lstStyle/>
          <a:p>
            <a:pPr algn="ctr"/>
            <a:r>
              <a:rPr lang="en-US" sz="2800">
                <a:solidFill>
                  <a:srgbClr val="000000"/>
                </a:solidFill>
                <a:latin typeface="Muli" panose="020B0604020202020204" charset="0"/>
                <a:ea typeface="Muli Bold"/>
                <a:cs typeface="Muli Bold"/>
                <a:sym typeface="Muli Bold"/>
              </a:rPr>
              <a:t>1. </a:t>
            </a:r>
            <a:r>
              <a:rPr lang="en-US" sz="2800" spc="-60">
                <a:solidFill>
                  <a:srgbClr val="000000"/>
                </a:solidFill>
                <a:latin typeface="Muli"/>
                <a:ea typeface="Muli"/>
                <a:cs typeface="Muli"/>
                <a:sym typeface="Muli"/>
              </a:rPr>
              <a:t>Sau 20 phút kể từ khi đăng nhập, tài khoản sẽ tự động đăng xuất khỏi hệ thống</a:t>
            </a:r>
          </a:p>
        </p:txBody>
      </p:sp>
      <p:sp>
        <p:nvSpPr>
          <p:cNvPr id="12" name="Hình chữ nhật 11">
            <a:extLst>
              <a:ext uri="{FF2B5EF4-FFF2-40B4-BE49-F238E27FC236}">
                <a16:creationId xmlns:a16="http://schemas.microsoft.com/office/drawing/2014/main" id="{E5A989FD-DA49-DC07-400B-08B42B30832C}"/>
              </a:ext>
            </a:extLst>
          </p:cNvPr>
          <p:cNvSpPr/>
          <p:nvPr/>
        </p:nvSpPr>
        <p:spPr>
          <a:xfrm>
            <a:off x="5299803" y="1485900"/>
            <a:ext cx="3322319" cy="1770147"/>
          </a:xfrm>
          <a:prstGeom prst="rect">
            <a:avLst/>
          </a:prstGeom>
          <a:solidFill>
            <a:srgbClr val="FFFFCC"/>
          </a:solidFill>
          <a:ln>
            <a:solidFill>
              <a:srgbClr val="C00000"/>
            </a:solidFill>
          </a:ln>
        </p:spPr>
        <p:txBody>
          <a:bodyPr rtlCol="0" anchor="ctr"/>
          <a:lstStyle/>
          <a:p>
            <a:pPr algn="ctr"/>
            <a:r>
              <a:rPr lang="en-US" sz="2800">
                <a:solidFill>
                  <a:srgbClr val="000000"/>
                </a:solidFill>
                <a:latin typeface="Muli" panose="020B0604020202020204" charset="0"/>
                <a:ea typeface="Muli Bold"/>
                <a:cs typeface="Muli Bold"/>
                <a:sym typeface="Muli Bold"/>
              </a:rPr>
              <a:t>2. </a:t>
            </a:r>
            <a:r>
              <a:rPr lang="en-US" sz="2800" spc="-60">
                <a:solidFill>
                  <a:srgbClr val="000000"/>
                </a:solidFill>
                <a:latin typeface="Muli"/>
                <a:ea typeface="Muli"/>
                <a:cs typeface="Muli"/>
                <a:sym typeface="Muli"/>
              </a:rPr>
              <a:t>Sinh viên chỉ có thể đăng nhập lại sau 30 phút </a:t>
            </a:r>
          </a:p>
        </p:txBody>
      </p:sp>
      <p:sp>
        <p:nvSpPr>
          <p:cNvPr id="13" name="Hình chữ nhật 12">
            <a:extLst>
              <a:ext uri="{FF2B5EF4-FFF2-40B4-BE49-F238E27FC236}">
                <a16:creationId xmlns:a16="http://schemas.microsoft.com/office/drawing/2014/main" id="{1B63CCEF-C51F-0A99-9B1D-46C73E4C9212}"/>
              </a:ext>
            </a:extLst>
          </p:cNvPr>
          <p:cNvSpPr/>
          <p:nvPr/>
        </p:nvSpPr>
        <p:spPr>
          <a:xfrm>
            <a:off x="5283820" y="3444897"/>
            <a:ext cx="3322318" cy="2819285"/>
          </a:xfrm>
          <a:prstGeom prst="rect">
            <a:avLst/>
          </a:prstGeom>
          <a:solidFill>
            <a:srgbClr val="FFFFCC"/>
          </a:solidFill>
          <a:ln>
            <a:solidFill>
              <a:srgbClr val="C00000"/>
            </a:solidFill>
          </a:ln>
        </p:spPr>
        <p:txBody>
          <a:bodyPr rtlCol="0" anchor="ctr"/>
          <a:lstStyle/>
          <a:p>
            <a:pPr algn="ctr"/>
            <a:r>
              <a:rPr lang="en-US" sz="2800">
                <a:solidFill>
                  <a:srgbClr val="000000"/>
                </a:solidFill>
                <a:latin typeface="Muli" panose="020B0604020202020204" charset="0"/>
                <a:ea typeface="Muli Bold"/>
                <a:cs typeface="Muli Bold"/>
                <a:sym typeface="Muli Bold"/>
              </a:rPr>
              <a:t>3. </a:t>
            </a:r>
            <a:r>
              <a:rPr lang="en-US" sz="2800" spc="-60">
                <a:solidFill>
                  <a:srgbClr val="000000"/>
                </a:solidFill>
                <a:latin typeface="Muli"/>
                <a:ea typeface="Muli"/>
                <a:cs typeface="Muli"/>
                <a:sym typeface="Muli"/>
              </a:rPr>
              <a:t>Tuyệt đối bảo mật thông tin tài khoản, không chia sẻ thông tin mật khẩu</a:t>
            </a:r>
          </a:p>
        </p:txBody>
      </p:sp>
      <p:sp>
        <p:nvSpPr>
          <p:cNvPr id="14" name="Hình chữ nhật 13">
            <a:extLst>
              <a:ext uri="{FF2B5EF4-FFF2-40B4-BE49-F238E27FC236}">
                <a16:creationId xmlns:a16="http://schemas.microsoft.com/office/drawing/2014/main" id="{9B6E5561-719B-112B-6137-9E5C9E63B8C7}"/>
              </a:ext>
            </a:extLst>
          </p:cNvPr>
          <p:cNvSpPr/>
          <p:nvPr/>
        </p:nvSpPr>
        <p:spPr>
          <a:xfrm>
            <a:off x="8991599" y="861523"/>
            <a:ext cx="7004577" cy="4891577"/>
          </a:xfrm>
          <a:prstGeom prst="rect">
            <a:avLst/>
          </a:prstGeom>
          <a:solidFill>
            <a:srgbClr val="FFFFCC"/>
          </a:solidFill>
          <a:ln>
            <a:solidFill>
              <a:srgbClr val="C00000"/>
            </a:solidFill>
          </a:ln>
        </p:spPr>
        <p:txBody>
          <a:bodyPr rtlCol="0" anchor="ctr"/>
          <a:lstStyle/>
          <a:p>
            <a:pPr marL="111125" algn="ctr">
              <a:tabLst>
                <a:tab pos="6511925" algn="l"/>
              </a:tabLst>
            </a:pPr>
            <a:r>
              <a:rPr lang="en-US" sz="2700">
                <a:solidFill>
                  <a:srgbClr val="000000"/>
                </a:solidFill>
                <a:latin typeface="Muli" panose="020B0604020202020204" charset="0"/>
                <a:ea typeface="Muli Bold"/>
                <a:cs typeface="Muli Bold"/>
                <a:sym typeface="Muli Bold"/>
              </a:rPr>
              <a:t>4. </a:t>
            </a:r>
            <a:r>
              <a:rPr lang="vi-VN" sz="2700" spc="-60">
                <a:solidFill>
                  <a:srgbClr val="000000"/>
                </a:solidFill>
                <a:latin typeface="Muli"/>
                <a:ea typeface="Muli"/>
                <a:cs typeface="Muli"/>
                <a:sym typeface="Muli"/>
              </a:rPr>
              <a:t>Trong quá trình đăng ký hoặc điều chỉnh đăng ký học phần, nếu sinh viên gặp sự cố kỹ thuật (như không hiển thị danh mục môn học, không thao tác được, hệ thống không ghi nhận kết quả), sinh viên cần quay video màn hình (hiển thị rõ ngày, giờ trên máy tính tại thời điểm xảy ra sự cố) để làm minh chứng và gửi đề nghị hỗ trợ về Phòng Đào tạo </a:t>
            </a:r>
            <a:r>
              <a:rPr lang="en-US" sz="2700" spc="-60">
                <a:solidFill>
                  <a:srgbClr val="000000"/>
                </a:solidFill>
                <a:latin typeface="Muli"/>
                <a:ea typeface="Muli"/>
                <a:cs typeface="Muli"/>
                <a:sym typeface="Muli"/>
              </a:rPr>
              <a:t>và Công tác Sinh viên </a:t>
            </a:r>
            <a:r>
              <a:rPr lang="vi-VN" sz="2700" spc="-60">
                <a:solidFill>
                  <a:srgbClr val="000000"/>
                </a:solidFill>
                <a:latin typeface="Muli"/>
                <a:ea typeface="Muli"/>
                <a:cs typeface="Muli"/>
                <a:sym typeface="Muli"/>
              </a:rPr>
              <a:t>qua email: phongdaotao@st.vju.ac.vn</a:t>
            </a:r>
            <a:endParaRPr lang="en-US" sz="2700" spc="-60">
              <a:solidFill>
                <a:srgbClr val="000000"/>
              </a:solidFill>
              <a:latin typeface="Muli"/>
              <a:ea typeface="Muli"/>
              <a:cs typeface="Muli"/>
              <a:sym typeface="Muli"/>
            </a:endParaRPr>
          </a:p>
        </p:txBody>
      </p:sp>
      <p:sp>
        <p:nvSpPr>
          <p:cNvPr id="9" name="TextBox 3">
            <a:extLst>
              <a:ext uri="{FF2B5EF4-FFF2-40B4-BE49-F238E27FC236}">
                <a16:creationId xmlns:a16="http://schemas.microsoft.com/office/drawing/2014/main" id="{31D7F5DD-E52B-EDD3-8ECD-9D312A1F9729}"/>
              </a:ext>
            </a:extLst>
          </p:cNvPr>
          <p:cNvSpPr txBox="1"/>
          <p:nvPr/>
        </p:nvSpPr>
        <p:spPr>
          <a:xfrm>
            <a:off x="838200" y="876300"/>
            <a:ext cx="13639800" cy="512961"/>
          </a:xfrm>
          <a:prstGeom prst="rect">
            <a:avLst/>
          </a:prstGeom>
        </p:spPr>
        <p:txBody>
          <a:bodyPr wrap="square" lIns="0" tIns="0" rIns="0" bIns="0" rtlCol="0" anchor="t">
            <a:spAutoFit/>
          </a:bodyPr>
          <a:lstStyle/>
          <a:p>
            <a:pPr algn="l">
              <a:lnSpc>
                <a:spcPts val="3960"/>
              </a:lnSpc>
              <a:spcBef>
                <a:spcPct val="0"/>
              </a:spcBef>
            </a:pP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MỘT SỐ THÔNG TIN CẦN BIẾT:</a:t>
            </a:r>
            <a:endParaRPr lang="vi-VN" sz="4000" b="1" dirty="0">
              <a:solidFill>
                <a:srgbClr val="000000"/>
              </a:solidFill>
              <a:latin typeface="Times New Roman" panose="02020603050405020304" pitchFamily="18" charset="0"/>
              <a:ea typeface="Muli Bold"/>
              <a:cs typeface="Times New Roman" panose="02020603050405020304" pitchFamily="18" charset="0"/>
              <a:sym typeface="Muli Bo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020" t="-20" r="-2131" b="-2303"/>
            </a:stretch>
          </a:blipFill>
        </p:spPr>
      </p:sp>
      <p:sp>
        <p:nvSpPr>
          <p:cNvPr id="10" name="Freeform 7">
            <a:extLst>
              <a:ext uri="{FF2B5EF4-FFF2-40B4-BE49-F238E27FC236}">
                <a16:creationId xmlns:a16="http://schemas.microsoft.com/office/drawing/2014/main" id="{2D068432-DF84-D391-760B-47431A0713C7}"/>
              </a:ext>
            </a:extLst>
          </p:cNvPr>
          <p:cNvSpPr/>
          <p:nvPr/>
        </p:nvSpPr>
        <p:spPr>
          <a:xfrm>
            <a:off x="16626840" y="444194"/>
            <a:ext cx="1645920" cy="1645920"/>
          </a:xfrm>
          <a:custGeom>
            <a:avLst/>
            <a:gdLst/>
            <a:ahLst/>
            <a:cxnLst/>
            <a:rect l="l" t="t" r="r" b="b"/>
            <a:pathLst>
              <a:path w="1633197" h="1633197">
                <a:moveTo>
                  <a:pt x="0" y="0"/>
                </a:moveTo>
                <a:lnTo>
                  <a:pt x="1633197" y="0"/>
                </a:lnTo>
                <a:lnTo>
                  <a:pt x="1633197" y="1633197"/>
                </a:lnTo>
                <a:lnTo>
                  <a:pt x="0" y="1633197"/>
                </a:lnTo>
                <a:lnTo>
                  <a:pt x="0" y="0"/>
                </a:lnTo>
                <a:close/>
              </a:path>
            </a:pathLst>
          </a:custGeom>
          <a:blipFill>
            <a:blip r:embed="rId3"/>
            <a:stretch>
              <a:fillRect/>
            </a:stretch>
          </a:blipFill>
        </p:spPr>
      </p:sp>
      <p:sp>
        <p:nvSpPr>
          <p:cNvPr id="9" name="TextBox 3">
            <a:extLst>
              <a:ext uri="{FF2B5EF4-FFF2-40B4-BE49-F238E27FC236}">
                <a16:creationId xmlns:a16="http://schemas.microsoft.com/office/drawing/2014/main" id="{31D7F5DD-E52B-EDD3-8ECD-9D312A1F9729}"/>
              </a:ext>
            </a:extLst>
          </p:cNvPr>
          <p:cNvSpPr txBox="1"/>
          <p:nvPr/>
        </p:nvSpPr>
        <p:spPr>
          <a:xfrm>
            <a:off x="1752600" y="288228"/>
            <a:ext cx="16916400" cy="1025922"/>
          </a:xfrm>
          <a:prstGeom prst="rect">
            <a:avLst/>
          </a:prstGeom>
        </p:spPr>
        <p:txBody>
          <a:bodyPr wrap="square" lIns="0" tIns="0" rIns="0" bIns="0" rtlCol="0" anchor="t">
            <a:spAutoFit/>
          </a:bodyPr>
          <a:lstStyle/>
          <a:p>
            <a:pPr algn="l">
              <a:lnSpc>
                <a:spcPts val="3960"/>
              </a:lnSpc>
              <a:spcBef>
                <a:spcPct val="0"/>
              </a:spcBef>
            </a:pP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Sinh</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viên</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xem</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thời</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khóa</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biểu</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tại</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APP ONEVNU</a:t>
            </a:r>
          </a:p>
          <a:p>
            <a:pPr algn="l">
              <a:lnSpc>
                <a:spcPts val="3960"/>
              </a:lnSpc>
              <a:spcBef>
                <a:spcPct val="0"/>
              </a:spcBef>
            </a:pP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theo</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thông</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báo</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của</a:t>
            </a:r>
            <a:r>
              <a:rPr lang="en-US" sz="4000" b="1" dirty="0">
                <a:solidFill>
                  <a:srgbClr val="000000"/>
                </a:solidFill>
                <a:latin typeface="Times New Roman" panose="02020603050405020304" pitchFamily="18" charset="0"/>
                <a:ea typeface="Muli Bold"/>
                <a:cs typeface="Times New Roman" panose="02020603050405020304" pitchFamily="18" charset="0"/>
                <a:sym typeface="Muli Bold"/>
              </a:rPr>
              <a:t> </a:t>
            </a:r>
            <a:r>
              <a:rPr lang="en-US" sz="4000" b="1" dirty="0" err="1">
                <a:solidFill>
                  <a:srgbClr val="000000"/>
                </a:solidFill>
                <a:latin typeface="Times New Roman" panose="02020603050405020304" pitchFamily="18" charset="0"/>
                <a:ea typeface="Muli Bold"/>
                <a:cs typeface="Times New Roman" panose="02020603050405020304" pitchFamily="18" charset="0"/>
                <a:sym typeface="Muli Bold"/>
              </a:rPr>
              <a:t>Trường</a:t>
            </a:r>
            <a:endParaRPr lang="vi-VN" sz="4000" b="1" dirty="0">
              <a:solidFill>
                <a:srgbClr val="000000"/>
              </a:solidFill>
              <a:latin typeface="Times New Roman" panose="02020603050405020304" pitchFamily="18" charset="0"/>
              <a:ea typeface="Muli Bold"/>
              <a:cs typeface="Times New Roman" panose="02020603050405020304" pitchFamily="18" charset="0"/>
              <a:sym typeface="Muli Bold"/>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53600" y="1628080"/>
            <a:ext cx="6153804" cy="842010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6400" y="1419919"/>
            <a:ext cx="5696604" cy="8524181"/>
          </a:xfrm>
          <a:prstGeom prst="rect">
            <a:avLst/>
          </a:prstGeom>
        </p:spPr>
      </p:pic>
      <p:sp>
        <p:nvSpPr>
          <p:cNvPr id="15" name="Freeform 6"/>
          <p:cNvSpPr/>
          <p:nvPr/>
        </p:nvSpPr>
        <p:spPr>
          <a:xfrm>
            <a:off x="1676399" y="4000500"/>
            <a:ext cx="1676401" cy="1066799"/>
          </a:xfrm>
          <a:custGeom>
            <a:avLst/>
            <a:gdLst/>
            <a:ahLst/>
            <a:cxnLst/>
            <a:rect l="l" t="t" r="r" b="b"/>
            <a:pathLst>
              <a:path w="1011109" h="187895">
                <a:moveTo>
                  <a:pt x="0" y="0"/>
                </a:moveTo>
                <a:lnTo>
                  <a:pt x="1011109" y="0"/>
                </a:lnTo>
                <a:lnTo>
                  <a:pt x="1011109" y="187895"/>
                </a:lnTo>
                <a:lnTo>
                  <a:pt x="0" y="187895"/>
                </a:lnTo>
                <a:close/>
              </a:path>
            </a:pathLst>
          </a:custGeom>
          <a:solidFill>
            <a:srgbClr val="C00000">
              <a:alpha val="0"/>
            </a:srgbClr>
          </a:solidFill>
          <a:ln w="47625" cap="sq">
            <a:solidFill>
              <a:srgbClr val="C00000"/>
            </a:solidFill>
            <a:prstDash val="solid"/>
            <a:miter/>
          </a:ln>
        </p:spPr>
      </p:sp>
      <p:sp>
        <p:nvSpPr>
          <p:cNvPr id="16" name="Freeform 8"/>
          <p:cNvSpPr/>
          <p:nvPr/>
        </p:nvSpPr>
        <p:spPr>
          <a:xfrm rot="20060281" flipV="1">
            <a:off x="7466022" y="4683388"/>
            <a:ext cx="2194560" cy="423789"/>
          </a:xfrm>
          <a:custGeom>
            <a:avLst/>
            <a:gdLst/>
            <a:ahLst/>
            <a:cxnLst/>
            <a:rect l="l" t="t" r="r" b="b"/>
            <a:pathLst>
              <a:path w="1971113" h="423789">
                <a:moveTo>
                  <a:pt x="0" y="423789"/>
                </a:moveTo>
                <a:lnTo>
                  <a:pt x="1971114" y="423789"/>
                </a:lnTo>
                <a:lnTo>
                  <a:pt x="1971114" y="0"/>
                </a:lnTo>
                <a:lnTo>
                  <a:pt x="0" y="0"/>
                </a:lnTo>
                <a:lnTo>
                  <a:pt x="0" y="423789"/>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vi-VN"/>
          </a:p>
        </p:txBody>
      </p:sp>
    </p:spTree>
    <p:extLst>
      <p:ext uri="{BB962C8B-B14F-4D97-AF65-F5344CB8AC3E}">
        <p14:creationId xmlns:p14="http://schemas.microsoft.com/office/powerpoint/2010/main" val="33918398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stretch>
            <a:fillRect l="-2020" t="-20" r="-2131" b="-2303"/>
          </a:stretch>
        </a:blipFill>
      </a:spPr>
      <a:bodyPr/>
      <a:lstStyle/>
    </a:spDef>
  </a:objectDefaults>
  <a:extraClrSchemeLst/>
</a:theme>
</file>

<file path=ppt/theme/theme2.xml><?xml version="1.0" encoding="utf-8"?>
<a:theme xmlns:a="http://schemas.openxmlformats.org/drawingml/2006/main" name="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457</TotalTime>
  <Words>1248</Words>
  <Application>Microsoft Office PowerPoint</Application>
  <PresentationFormat>Custom</PresentationFormat>
  <Paragraphs>84</Paragraphs>
  <Slides>18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Times New Roman</vt:lpstr>
      <vt:lpstr>Muli Bold</vt:lpstr>
      <vt:lpstr>Symbol</vt:lpstr>
      <vt:lpstr>Cambria</vt:lpstr>
      <vt:lpstr>Arial</vt:lpstr>
      <vt:lpstr>Arial MT Pro</vt:lpstr>
      <vt:lpstr>Calibri</vt:lpstr>
      <vt:lpstr>Muli</vt:lpstr>
      <vt:lpstr>Okomito Bold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Hướng dẫn ĐK môn học</dc:title>
  <dc:creator>Nguyen Thi Ha Phuong</dc:creator>
  <cp:lastModifiedBy>Huong Mint</cp:lastModifiedBy>
  <cp:revision>16</cp:revision>
  <dcterms:created xsi:type="dcterms:W3CDTF">2006-08-16T00:00:00Z</dcterms:created>
  <dcterms:modified xsi:type="dcterms:W3CDTF">2026-01-10T09:59:31Z</dcterms:modified>
  <dc:identifier>DAG9j5bjAew</dc:identifier>
</cp:coreProperties>
</file>